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77" r:id="rId3"/>
    <p:sldId id="278" r:id="rId4"/>
    <p:sldId id="280" r:id="rId5"/>
    <p:sldId id="281" r:id="rId6"/>
    <p:sldId id="297" r:id="rId7"/>
    <p:sldId id="296" r:id="rId8"/>
    <p:sldId id="314" r:id="rId9"/>
    <p:sldId id="300" r:id="rId10"/>
    <p:sldId id="316" r:id="rId11"/>
    <p:sldId id="301" r:id="rId12"/>
    <p:sldId id="302" r:id="rId13"/>
    <p:sldId id="310" r:id="rId14"/>
    <p:sldId id="303" r:id="rId15"/>
    <p:sldId id="304" r:id="rId16"/>
    <p:sldId id="305" r:id="rId17"/>
    <p:sldId id="306" r:id="rId18"/>
    <p:sldId id="307" r:id="rId19"/>
    <p:sldId id="308" r:id="rId20"/>
    <p:sldId id="311" r:id="rId21"/>
    <p:sldId id="312" r:id="rId22"/>
    <p:sldId id="315" r:id="rId23"/>
    <p:sldId id="313" r:id="rId24"/>
    <p:sldId id="294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Nebel" initials="RN" lastIdx="9" clrIdx="0">
    <p:extLst>
      <p:ext uri="{19B8F6BF-5375-455C-9EA6-DF929625EA0E}">
        <p15:presenceInfo xmlns:p15="http://schemas.microsoft.com/office/powerpoint/2012/main" userId="S-1-5-21-961185296-806747409-760125392-5235" providerId="AD"/>
      </p:ext>
    </p:extLst>
  </p:cmAuthor>
  <p:cmAuthor id="2" name="Microsoft Office User" initials="MOU" lastIdx="3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Neelum" initials="N" lastIdx="12" clrIdx="2"/>
  <p:cmAuthor id="4" name="Haung Yu" initials="WHY" lastIdx="10" clrIdx="3">
    <p:extLst>
      <p:ext uri="{19B8F6BF-5375-455C-9EA6-DF929625EA0E}">
        <p15:presenceInfo xmlns:p15="http://schemas.microsoft.com/office/powerpoint/2012/main" userId="Haung Yu" providerId="None"/>
      </p:ext>
    </p:extLst>
  </p:cmAuthor>
  <p:cmAuthor id="5" name="Pauline" initials="P" lastIdx="4" clrIdx="4">
    <p:extLst>
      <p:ext uri="{19B8F6BF-5375-455C-9EA6-DF929625EA0E}">
        <p15:presenceInfo xmlns:p15="http://schemas.microsoft.com/office/powerpoint/2012/main" userId="Paul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B7BD"/>
    <a:srgbClr val="A80000"/>
    <a:srgbClr val="0076CA"/>
    <a:srgbClr val="00C4C8"/>
    <a:srgbClr val="FFFFFF"/>
    <a:srgbClr val="671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4"/>
    <p:restoredTop sz="84633" autoAdjust="0"/>
  </p:normalViewPr>
  <p:slideViewPr>
    <p:cSldViewPr snapToGrid="0" snapToObjects="1">
      <p:cViewPr varScale="1">
        <p:scale>
          <a:sx n="28" d="100"/>
          <a:sy n="28" d="100"/>
        </p:scale>
        <p:origin x="1224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8395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447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[1] Epperson CN,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Sammel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MD,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FreemanEW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. Menopause effects on verbal memory: findings from a longitudinal community cohort. J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Clin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Endocrinol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Metab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2013;98:3829–38.</a:t>
            </a:r>
            <a:endParaRPr lang="en-US" sz="2400" baseline="30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[2]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GreendaleGA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HuangMH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, Wight RG,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Seeman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T,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Luetters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C,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AvisNE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, et al. Effects of the menopause transition and hormone use on cognitive performance in midlife women. Neurology 2009;72:1850–7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[3]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Espeland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MA, Shumaker SA,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Leng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I, Manson JE, Brown CM, LeBlanc ES, et al. Long-term effects on cognitive function of postmenopausal hormone therapy prescribed to women aged 50 to 55 </a:t>
            </a:r>
            <a:r>
              <a:rPr lang="sv-SE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years. JAMA Intern Med 2013;173:1429–36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[4] </a:t>
            </a:r>
            <a:r>
              <a:rPr lang="fr-FR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Gleason</a:t>
            </a:r>
            <a:r>
              <a:rPr lang="fr-FR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CE, </a:t>
            </a:r>
            <a:r>
              <a:rPr lang="fr-FR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Dowling</a:t>
            </a:r>
            <a:r>
              <a:rPr lang="fr-FR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NM, Wharton W, </a:t>
            </a:r>
            <a:r>
              <a:rPr lang="fr-FR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Manson</a:t>
            </a:r>
            <a:r>
              <a:rPr lang="fr-FR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JE, Miller VM,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Atwood CS, et al. Effects of hormone therapy on cognition and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mood in recently postmenopausal women: findings from the Randomized, Controlled KEEPS-Cognitive and Affective Study.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PLoS</a:t>
            </a:r>
            <a:endParaRPr lang="en-US" sz="2200" b="0" i="0" u="none" strike="noStrike" baseline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Med 2015;12:e1001833; discussion e1001833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[5] Henderson VW, St John JA,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Hodis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HN,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McCleary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CA,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Stanczyk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FZ,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Shoupe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D, et al. Cognitive effects of estradiol after menopause: a randomized trial of the timing hypothesis. Neurology 2016;87:699–708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[6] </a:t>
            </a:r>
            <a:r>
              <a:rPr lang="fr-FR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Manson</a:t>
            </a:r>
            <a:r>
              <a:rPr lang="fr-FR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JE, </a:t>
            </a:r>
            <a:r>
              <a:rPr lang="fr-FR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Aragaki</a:t>
            </a:r>
            <a:r>
              <a:rPr lang="fr-FR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AK, </a:t>
            </a:r>
            <a:r>
              <a:rPr lang="fr-FR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Rossouw</a:t>
            </a:r>
            <a:r>
              <a:rPr lang="fr-FR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JE, Anderson GL, </a:t>
            </a:r>
            <a:r>
              <a:rPr lang="fr-FR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Prentice</a:t>
            </a:r>
            <a:r>
              <a:rPr lang="fr-FR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RL,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LaCroix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AZ, et al. Menopausal hormone therapy and long-term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allcause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and cause-specific mortality: The Women’s Health Initiative Randomized Trials. JAMA 2017;318:927–38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[7] Shumaker S,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Legault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C,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Kuller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L, Rapp SR,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Thal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L, Lane DS, et al. Conjugated equine estrogens and incidence of probable dementia and mild cognitive impairment in postmenopausal women: Women’s Health Initiative Memory Study. JAMA 2004;291:2947–58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50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[1]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Corder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EH SA,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Strittmatter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WJ,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Schmechel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DE, Gaskell PC, Small GW, Roses AD, Haines JL,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Pericak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-Vance MA. Gene dose of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apolipoprotein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E type 4 allele and the risk of Alzheimer's disease in late onset families. Science. 1993;261:921-3.</a:t>
            </a:r>
            <a:r>
              <a:rPr lang="en-US" sz="2400" dirty="0"/>
              <a:t> </a:t>
            </a:r>
          </a:p>
          <a:p>
            <a:r>
              <a:rPr lang="en-US" sz="2400" dirty="0"/>
              <a:t>[2] </a:t>
            </a:r>
            <a:r>
              <a:rPr lang="en-US" sz="2400" dirty="0" err="1"/>
              <a:t>Altmann</a:t>
            </a:r>
            <a:r>
              <a:rPr lang="en-US" sz="2400" dirty="0"/>
              <a:t> A, Tian L, Henderson VW, </a:t>
            </a:r>
            <a:r>
              <a:rPr lang="en-US" sz="2400" dirty="0" err="1"/>
              <a:t>Greicius</a:t>
            </a:r>
            <a:r>
              <a:rPr lang="en-US" sz="2400" dirty="0"/>
              <a:t> MD, Alzheimer's Disease Neuroimaging Initiative. Sex modifies the APOE-related risk of developing Alzheimer disease. Ann Neurol. 2014;75:563-73.</a:t>
            </a:r>
          </a:p>
        </p:txBody>
      </p:sp>
    </p:spTree>
    <p:extLst>
      <p:ext uri="{BB962C8B-B14F-4D97-AF65-F5344CB8AC3E}">
        <p14:creationId xmlns:p14="http://schemas.microsoft.com/office/powerpoint/2010/main" val="548074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Barnes DE, Yaffe K. The projected effect of risk factor reduction on Alzheimer's disease prevalence. The Lancet Neurol. 2011;10:819-28.</a:t>
            </a:r>
          </a:p>
          <a:p>
            <a:r>
              <a:rPr lang="en-US" sz="2400" dirty="0"/>
              <a:t>[2] </a:t>
            </a:r>
            <a:r>
              <a:rPr lang="en-US" sz="2400" dirty="0" err="1"/>
              <a:t>Bairey</a:t>
            </a:r>
            <a:r>
              <a:rPr lang="en-US" sz="2400" dirty="0"/>
              <a:t> Merz CN, Shaw LJ, Reis SE, Bittner V, Kelsey SF, Olson M, et al. Insights from the NHLBI-sponsored Women's Ischemia Syndrome Evaluation (WISE) Study: Part II: gender differences in presentation, diagnosis, and outcome with regard to gender-based pathophysiology of atherosclerosis and </a:t>
            </a:r>
            <a:r>
              <a:rPr lang="en-US" sz="2400" dirty="0" err="1"/>
              <a:t>macrovascular</a:t>
            </a:r>
            <a:r>
              <a:rPr lang="en-US" sz="2400" dirty="0"/>
              <a:t> and microvascular coronary disease. J Am Coll Cardiol. 2006;47:S21-9.</a:t>
            </a:r>
          </a:p>
          <a:p>
            <a:r>
              <a:rPr lang="en-US" sz="2400" dirty="0"/>
              <a:t>[3] </a:t>
            </a:r>
            <a:r>
              <a:rPr lang="en-US" sz="2400" dirty="0" err="1"/>
              <a:t>Caracciolo</a:t>
            </a:r>
            <a:r>
              <a:rPr lang="en-US" sz="2400" dirty="0"/>
              <a:t> B, Palmer K, Monastero R, Winblad B, Backman L, Fratiglioni L. Occurrence of cognitive impairment and dementia in the community: a 9-year-long prospective study. Neurology. 2008;70:1778-85.</a:t>
            </a:r>
          </a:p>
          <a:p>
            <a:r>
              <a:rPr lang="en-US" sz="2400" dirty="0"/>
              <a:t>[4] Roberts RO, </a:t>
            </a:r>
            <a:r>
              <a:rPr lang="en-US" sz="2400" dirty="0" err="1"/>
              <a:t>Geda</a:t>
            </a:r>
            <a:r>
              <a:rPr lang="en-US" sz="2400" dirty="0"/>
              <a:t> YE, </a:t>
            </a:r>
            <a:r>
              <a:rPr lang="en-US" sz="2400" dirty="0" err="1"/>
              <a:t>Knopman</a:t>
            </a:r>
            <a:r>
              <a:rPr lang="en-US" sz="2400" dirty="0"/>
              <a:t> DS, Cha RH, </a:t>
            </a:r>
            <a:r>
              <a:rPr lang="en-US" sz="2400" dirty="0" err="1"/>
              <a:t>Pankratz</a:t>
            </a:r>
            <a:r>
              <a:rPr lang="en-US" sz="2400" dirty="0"/>
              <a:t> VS, </a:t>
            </a:r>
            <a:r>
              <a:rPr lang="en-US" sz="2400" dirty="0" err="1"/>
              <a:t>Boeve</a:t>
            </a:r>
            <a:r>
              <a:rPr lang="en-US" sz="2400" dirty="0"/>
              <a:t> BF, et al. The incidence of MCI differs by subtype and is higher in men: the Mayo Clinic Study of Aging. Neurology. 2012;78:342-51.</a:t>
            </a:r>
          </a:p>
          <a:p>
            <a:r>
              <a:rPr lang="en-US" sz="2400" dirty="0"/>
              <a:t>[5] Kessler RC, McGonagle KA, Swartz M, Blazer DG, Nelson CB. Sex and depression in the National Comorbidity Survey. I: Lifetime prevalence, chronicity and recurrence. J Affect </a:t>
            </a:r>
            <a:r>
              <a:rPr lang="en-US" sz="2400" dirty="0" err="1"/>
              <a:t>Disord</a:t>
            </a:r>
            <a:r>
              <a:rPr lang="en-US" sz="2400" dirty="0"/>
              <a:t>. 1993;29:85-96.</a:t>
            </a:r>
          </a:p>
          <a:p>
            <a:r>
              <a:rPr lang="en-US" sz="2400" dirty="0"/>
              <a:t>[6] van Gelder BM, Tijhuis M, Kalmijn S, Giampaoli S, Nissinen A, Kromhout D. Marital status and living situation during a 5-year period are associated with a subsequent 10-year cognitive decline in older men: the FINE Study. J Gerontol B Psychol Sci Soc Sci. 2006;61:P213-9.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66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Holland D,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Desikan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RS, Dale AM,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McEvoy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LKAlzheimer’s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Disease Neuroimaging Initiative. Higher rates of decline for women and</a:t>
            </a:r>
          </a:p>
          <a:p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apolipoprotein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E epsilon4 carriers. AJNR Am J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Neuroradiol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2013;34:2287–93</a:t>
            </a:r>
          </a:p>
          <a:p>
            <a:r>
              <a:rPr lang="en-US" dirty="0"/>
              <a:t>[2]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Lin KA, Choudhury KR,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Rathakrishnan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BG, Marks DM,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Petrella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JR,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Doraiswamy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PM, et al. Marked gender differences in progression of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mild cognitive impairment over 8 years.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Alzheimers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Dement 2015; 1:103–10</a:t>
            </a:r>
            <a:endParaRPr lang="en-US" dirty="0"/>
          </a:p>
          <a:p>
            <a:r>
              <a:rPr lang="en-US" dirty="0"/>
              <a:t>[3]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Hua X,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Hibar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DP, Lee S, Toga AW, Jack CR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Jr,WeinerMW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, et al. Sex and age differences in atrophic rates: an ADNI study with n51368 MRI scans.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Neurobiol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Aging 2010;31:1463–80</a:t>
            </a:r>
          </a:p>
          <a:p>
            <a:r>
              <a:rPr lang="en-US" dirty="0"/>
              <a:t>[4]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Barnes LL, Wilson RS,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Bienias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JL, Schneider JA, Evans DA, Bennett DA. Sex differences in the clinical manifestations of Alzheimer disease pathology. Arch Gen Psychiatry 2005;62:685–91</a:t>
            </a:r>
          </a:p>
          <a:p>
            <a:r>
              <a:rPr lang="en-US" dirty="0"/>
              <a:t>[5] </a:t>
            </a:r>
            <a:r>
              <a:rPr lang="it-IT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Filon JR, Intorcia AJ, Sue LI, Vazquez Arreola E, Wilson J,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Davis KJ, et al. Gender differences in Alzheimer disease: brain atrophy, histopathology burden, and cognition. J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Neuropathol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Exp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Neurol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2016;75:748–54</a:t>
            </a:r>
          </a:p>
          <a:p>
            <a:r>
              <a:rPr lang="en-US" dirty="0"/>
              <a:t>[6]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Koran MEI, Wagener M,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Hohman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TJAlzheimer’s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Neuroimaging Initiative. Sex differences in the association between AD biomarkers and cognitive decline. Brain Imaging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Behav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2017;11:205–13.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[1] Goldstein JM,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Holsen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L,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Handa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R,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Tobet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S. Fetal hormonal programming of sex differences in depression: linking women’s mental health with sex differences in the brain across the lifespan. Front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Neurosci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2014;8:247.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0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Tang M-X, Maestre G, Tsai W-Y, Liu X-H, Feng L, Chung W-Y, et al.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J Hum Genet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1996;58:574.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5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Mielke MM,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Vemuri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P, Rocca WA. Clinical epidemiology of Alzheimer’s disease: assessing sex and gender differences.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Clin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Epidemiol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2014;6:37–48.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/>
              <a:t>[2]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Gazzuola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Rocca L, Smith CY,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Grossardt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BR,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Faubion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SS, Shuster LT, Stewart EA, et al. Adverse childhood or adult experiences and risk of bilateral oophorectomy: a population-based case-control study. BMJ Open 2017;7:e016045.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9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[1]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CaregivingNAf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. In: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CaregivingNAf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, ed. Caregiving in the U.S. 2015. Washington, DC: National Alliance for Caregiving and AARP; 2015. National Alliance for Caregiving and ed. Caregiving in the U.S. 2015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[2]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Pinquart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M, Sorensen S. Ethnic differences in stressors, resources, and psychological outcomes of family caregiving: a meta-analysis. Gerontologist 2005;45:90–106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[3]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Gallicchio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L, Siddiqi N,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Langenberg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P,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Baumgarten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M. Gender differences in burden and depression among informal caregivers of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demented elders in the community.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Int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J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Geriatr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Psychiatry 2002;17:154–63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[4] Horowitz A. Sons and daughters as caregivers to older parents: differences in role performance and consequences. Gerontologist 1985; 25:612–7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62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[1] NIH Revitalization</a:t>
            </a:r>
            <a:r>
              <a:rPr lang="en-US" sz="2200" b="0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Act. Available at: https://orwh.od.nih.gov/sites/orwh/files/docs/NIH-Revitalization-Act-1993.pdf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[2] Consideration of Sex as a Biological Variable in NIH-funded Research. Notice Number: NOT-OD-15-102. Available at: https://grants.nih.gov/grants/guide/notice-files/NOT-OD-15-102.html</a:t>
            </a:r>
          </a:p>
          <a:p>
            <a:r>
              <a:rPr lang="en-US" dirty="0"/>
              <a:t>[3] Consideration of Sex as a Biological Variable in NIH-funded Research Guidance. Available at: https://orwh.od.nih.gov/sites/orwh/files/docs/NOT-OD-15-102_Guidance.pdf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60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Food and Drug Administration Safety and Innovation Act Section 907: Inclusion of Demographic Subgroups in Clinical Trials. Available at: https://www.fda.gov/RegulatoryInformation/LawsEnforcedbyFDA/SignificantAmendmentstotheFDCAct/FDASIA/ucm389100.htm</a:t>
            </a: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[2]</a:t>
            </a:r>
            <a:r>
              <a:rPr lang="en-US" sz="2200" b="0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Research Instructions for NIH and Other PHS Agencies. Available at: https://grants.nih.gov/grants/how-to-apply-application-guide/forms-d/research-forms-d.pdf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2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20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</a:t>
            </a:r>
            <a:r>
              <a:rPr lang="en-US" baseline="0" dirty="0"/>
              <a:t> </a:t>
            </a:r>
            <a:r>
              <a:rPr lang="en-US" dirty="0"/>
              <a:t>Albert MS, </a:t>
            </a:r>
            <a:r>
              <a:rPr lang="en-US" dirty="0" err="1"/>
              <a:t>DeKosky</a:t>
            </a:r>
            <a:r>
              <a:rPr lang="en-US" dirty="0"/>
              <a:t> ST, Dickson D, Dubois B, Feldman HH, Fox NC, et al. The diagnosis of mild cognitive impairment due to Alzheimer's disease: recommendations from the National Institute on Aging-Alzheimer's Association workgroups on diagnostic guidelines for Alzheimer's disease. </a:t>
            </a:r>
            <a:r>
              <a:rPr lang="en-US" dirty="0" err="1"/>
              <a:t>Alz</a:t>
            </a:r>
            <a:r>
              <a:rPr lang="en-US" baseline="0" dirty="0" err="1"/>
              <a:t>heimers</a:t>
            </a:r>
            <a:r>
              <a:rPr lang="en-US" baseline="0" dirty="0"/>
              <a:t> Dement </a:t>
            </a:r>
            <a:r>
              <a:rPr lang="en-US" dirty="0"/>
              <a:t>2011;7:270-79.</a:t>
            </a:r>
          </a:p>
          <a:p>
            <a:r>
              <a:rPr lang="en-US" dirty="0"/>
              <a:t>[2]</a:t>
            </a:r>
            <a:r>
              <a:rPr lang="en-US" baseline="0" dirty="0"/>
              <a:t> </a:t>
            </a:r>
            <a:r>
              <a:rPr lang="en-US" baseline="0" dirty="0" err="1"/>
              <a:t>McKhann</a:t>
            </a:r>
            <a:r>
              <a:rPr lang="en-US" baseline="0" dirty="0"/>
              <a:t> GM, </a:t>
            </a:r>
            <a:r>
              <a:rPr lang="en-US" baseline="0" dirty="0" err="1"/>
              <a:t>Knopman</a:t>
            </a:r>
            <a:r>
              <a:rPr lang="en-US" baseline="0" dirty="0"/>
              <a:t> DS, </a:t>
            </a:r>
            <a:r>
              <a:rPr lang="en-US" baseline="0" dirty="0" err="1"/>
              <a:t>Chertkow</a:t>
            </a:r>
            <a:r>
              <a:rPr lang="en-US" baseline="0" dirty="0"/>
              <a:t> H, Hyman BT, Jack CR Jr, </a:t>
            </a:r>
            <a:r>
              <a:rPr lang="en-US" baseline="0" dirty="0" err="1"/>
              <a:t>Kawas</a:t>
            </a:r>
            <a:r>
              <a:rPr lang="en-US" baseline="0" dirty="0"/>
              <a:t> CH, </a:t>
            </a:r>
            <a:r>
              <a:rPr lang="en-US" dirty="0"/>
              <a:t>et al. The diagnosis of dementia due to Alzheimer's disease: recommendations from the National Institute on Aging-Alzheimer's Association workgroups on diagnostic guidelines for Alzheimer's disease. </a:t>
            </a:r>
            <a:r>
              <a:rPr lang="en-US" dirty="0" err="1"/>
              <a:t>Alz</a:t>
            </a:r>
            <a:r>
              <a:rPr lang="en-US" baseline="0" dirty="0" err="1"/>
              <a:t>heimers</a:t>
            </a:r>
            <a:r>
              <a:rPr lang="en-US" baseline="0" dirty="0"/>
              <a:t> Dement </a:t>
            </a:r>
            <a:r>
              <a:rPr lang="en-US" dirty="0"/>
              <a:t>2011;7:263-9.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[3] Kramer JH,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Yaffe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K,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Lengenfelder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J, Delis DC. Age and gender interactions on verbal memory performance. J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Int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Neuropsychol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Soc</a:t>
            </a:r>
            <a:endParaRPr lang="en-US" sz="2200" b="0" i="0" u="none" strike="noStrike" baseline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2003;9:97–102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[4] </a:t>
            </a:r>
            <a:r>
              <a:rPr lang="pt-BR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de Frias CM, Nilsson LG, Herlitz A.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Sex differences in cognition are stable over a 10-year period in adulthood and old age.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Neuropsychol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Dev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Cogn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B Aging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Neuropsychol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Cogn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2006;13:574-87 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[5]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Sundermann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EE, Rubin LH, Lipton RB, Landau S,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Biegon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AAlzheimer’s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Disease Neuroimaging Initiative. Female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advantage in verbal memory: Evidence of sex-specific cognitive reserve. Neurology 2016;87:1916–24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[6]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Sundermann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EE,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Biegon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A, Rubin LH, Lipton RB,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Mowrey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W, Landau S, et al. Better verbal memory in women than men in MCI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despite similar levels of hippocampal atrophy. Neurology 2016;86:1368–76</a:t>
            </a:r>
          </a:p>
          <a:p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[7]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Sundermann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EE, Rubin LH, Lipton RB, Landau S, Maki PM. Does the female does the female advantage in verbal memory contribute to underestimating Alzheimer’s disease pathology in women versus men? J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Alzheimers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Dis 2017;56:947–57.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42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397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2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1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4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Alzheimer's Association. 2017 Alzheimer's disease facts and figures. 2017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Rocca WA, Bower JH,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Maraganore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DM,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Ahlskog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JE,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Grossardt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BR, de Andrade M, et al. Increased risk of cognitive impairment or dementia in women who underwent oophorectomy before menopause. Neurology 2007;69:1074–83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Phung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TK,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Waltoft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BL,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Laursen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TM,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Settnes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A, Kessing LV, Mortensen PB, et al. Hysterectomy, oophorectomy and risk of dementia: a nationwide historical cohort study. Dement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Geriatr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Cogn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Disord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2010;30:43–50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Wagner SJ,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Acquah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LA, Lindell EP,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Craici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IM,Wingo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MT, Rose CH, et al. Posterior reversible encephalopathy syndrome and eclampsia: pressing the case for more aggressive blood pressure control. Mayo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Clin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Proc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2011;86:851–6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Wiegman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MJ, Zeeman GG,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Aukes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Bolte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MM,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Aarnoudse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JG, et al. Regional distribution of cerebral white matter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lesions years after preeclampsia and eclampsia.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Obstet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Gynecol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2014;123:790–5.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[5] 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Mielke MM,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Milic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NM,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Weissgerber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TL, White WM, Kantarci K, Mosley TH, et al. Impaired cognition and brain atrophy decades after hypertensive pregnancy disorders.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Circ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Cardiovasc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Qual</a:t>
            </a:r>
            <a:r>
              <a:rPr lang="en-US" sz="2200" b="0" i="0" u="none" strike="noStrike" baseline="0" dirty="0">
                <a:latin typeface="Helvetica Neue"/>
                <a:ea typeface="Helvetica Neue"/>
                <a:cs typeface="Helvetica Neue"/>
                <a:sym typeface="Helvetica Neue"/>
              </a:rPr>
              <a:t> Outcomes 2016;9:S70–6.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3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>
              <a:defRPr sz="2400" cap="none" spc="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3466B-4D5C-4041-A28B-DBF6E3125326}"/>
              </a:ext>
            </a:extLst>
          </p:cNvPr>
          <p:cNvPicPr/>
          <p:nvPr userDrawn="1"/>
        </p:nvPicPr>
        <p:blipFill rotWithShape="1">
          <a:blip r:embed="rId2" cstate="print"/>
          <a:srcRect t="13157" b="11891"/>
          <a:stretch/>
        </p:blipFill>
        <p:spPr bwMode="auto">
          <a:xfrm>
            <a:off x="512898" y="492533"/>
            <a:ext cx="8883847" cy="1434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733FD1-0717-A74C-A1E9-B00793BD3C7F}"/>
              </a:ext>
            </a:extLst>
          </p:cNvPr>
          <p:cNvSpPr/>
          <p:nvPr userDrawn="1"/>
        </p:nvSpPr>
        <p:spPr>
          <a:xfrm>
            <a:off x="22644342" y="-1"/>
            <a:ext cx="940386" cy="13716001"/>
          </a:xfrm>
          <a:prstGeom prst="rect">
            <a:avLst/>
          </a:prstGeom>
          <a:solidFill>
            <a:srgbClr val="00B7BD"/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/>
            <a:endParaRPr lang="en-US"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21683" y="2765425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909380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697077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484774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272471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21683" y="6508518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09380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97077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484774" y="6508516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272471" y="6508516"/>
            <a:ext cx="3413125" cy="341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732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21683" y="2765425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909380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697077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484774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272471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21683" y="6508518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09380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97077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484774" y="6508516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272471" y="6508516"/>
            <a:ext cx="3413125" cy="3413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4D134F-B6A3-F844-A96A-B7727C4C4C21}"/>
              </a:ext>
            </a:extLst>
          </p:cNvPr>
          <p:cNvPicPr/>
          <p:nvPr userDrawn="1"/>
        </p:nvPicPr>
        <p:blipFill rotWithShape="1">
          <a:blip r:embed="rId2" cstate="print"/>
          <a:srcRect t="13157" b="11891"/>
          <a:stretch/>
        </p:blipFill>
        <p:spPr bwMode="auto">
          <a:xfrm>
            <a:off x="512898" y="492533"/>
            <a:ext cx="8883847" cy="1434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2482D4-5370-044E-90F4-6743F8B5E5FA}"/>
              </a:ext>
            </a:extLst>
          </p:cNvPr>
          <p:cNvSpPr/>
          <p:nvPr userDrawn="1"/>
        </p:nvSpPr>
        <p:spPr>
          <a:xfrm>
            <a:off x="22644342" y="-1"/>
            <a:ext cx="940386" cy="13716001"/>
          </a:xfrm>
          <a:prstGeom prst="rect">
            <a:avLst/>
          </a:prstGeom>
          <a:solidFill>
            <a:srgbClr val="00B7BD"/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/>
            <a:endParaRPr lang="en-US"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8820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3255935" y="12764080"/>
            <a:ext cx="607908" cy="3556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ctr">
              <a:defRPr sz="1800" cap="all" spc="36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9FE05-68CF-8344-AB34-DA4EB52448DA}"/>
              </a:ext>
            </a:extLst>
          </p:cNvPr>
          <p:cNvPicPr/>
          <p:nvPr userDrawn="1"/>
        </p:nvPicPr>
        <p:blipFill rotWithShape="1">
          <a:blip r:embed="rId5" cstate="print"/>
          <a:srcRect t="13157" b="11891"/>
          <a:stretch/>
        </p:blipFill>
        <p:spPr bwMode="auto">
          <a:xfrm>
            <a:off x="512898" y="492533"/>
            <a:ext cx="8883847" cy="1434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8FDF1A-7883-D84D-998F-0597DA32A789}"/>
              </a:ext>
            </a:extLst>
          </p:cNvPr>
          <p:cNvSpPr/>
          <p:nvPr userDrawn="1"/>
        </p:nvSpPr>
        <p:spPr>
          <a:xfrm>
            <a:off x="22644342" y="-1"/>
            <a:ext cx="940386" cy="13716001"/>
          </a:xfrm>
          <a:prstGeom prst="rect">
            <a:avLst/>
          </a:prstGeom>
          <a:solidFill>
            <a:srgbClr val="00B7BD"/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/>
            <a:endParaRPr lang="en-US"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1pPr>
      <a:lvl2pPr marL="0" marR="0" indent="228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2pPr>
      <a:lvl3pPr marL="0" marR="0" indent="457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3pPr>
      <a:lvl4pPr marL="0" marR="0" indent="6858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4pPr>
      <a:lvl5pPr marL="0" marR="0" indent="9144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5pPr>
      <a:lvl6pPr marL="0" marR="0" indent="11430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6pPr>
      <a:lvl7pPr marL="0" marR="0" indent="1371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7pPr>
      <a:lvl8pPr marL="0" marR="0" indent="1600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8pPr>
      <a:lvl9pPr marL="0" marR="0" indent="18288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hr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sw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416" y="4206621"/>
            <a:ext cx="145615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00B7BD"/>
                </a:solidFill>
                <a:latin typeface="Avenir Roman" panose="02000503020000020003" pitchFamily="2" charset="0"/>
              </a:rPr>
              <a:t>Understanding the impact of sex and gender in Alzheimer's disease: A call to action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7416" y="8552393"/>
            <a:ext cx="1526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Society for Women’s Health Research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Interdisciplinary Network on 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210655259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1351" y="3219382"/>
            <a:ext cx="21226623" cy="10243696"/>
          </a:xfrm>
          <a:prstGeom prst="rect">
            <a:avLst/>
          </a:prstGeom>
        </p:spPr>
        <p:txBody>
          <a:bodyPr wrap="square" numCol="2" spcCol="274320">
            <a:spAutoFit/>
          </a:bodyPr>
          <a:lstStyle/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The extent to which findings of sex and gender differences in AD are due to differences in longevity, survival bias, and comorbidities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Potential sex-specific risk factors for AD (e.g., oophorectomy, menopause, pregnancy, androgen-deprivation therapy, and testosterone loss) across the lifespan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The influence of estrogens and hormone therapy on brain function and AD risk in light of discrepancies in the clinical literature 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Potential sex differences in genetic risk factors for AD (e.g., APOE, x-linked, common variants, autosomal dominant mutations, etc.)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Sex and gender differences in AD risk factors that are observed in both sexes (e.g., cardiovascular disease, diabetes, education, depression, etc.) across the lifespan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Sex differences in AD progression and the trajectory of change in cognitive function, neuroimaging, CSF, and blood-based biomarkers of AD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The effects of sex differences in brain development on sex differences in brain aging and, ultimately, AD pathology and dementia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The effects of sex and gender in risk factors, disease progression, and biomarkers in racial and ethnic subgroups, especially in African Americans and Hispanics/Latinos, and how this informs differential risk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The factors involved in the secular changes (e.g., societal, political) and geographical variation in estimates of sex differences in AD 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Gender differences in caregiving and how the burden of caregiving influences AD risk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Sex and gender differences in developing AD therapeutics, from preclinical to clinical studies, and in the design of clinical trials</a:t>
            </a:r>
          </a:p>
          <a:p>
            <a:pPr marL="514350" lvl="6" indent="-514350">
              <a:buSzPct val="75000"/>
              <a:buFont typeface="+mj-lt"/>
              <a:buAutoNum type="arabicPeriod"/>
            </a:pPr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The effects of sex and gender differences on the clinical detection, diagnosis, management, and treatment of AD for both sexes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351" y="2106443"/>
            <a:ext cx="20031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B7BD"/>
                </a:solidFill>
                <a:latin typeface="Avenir Book"/>
              </a:rPr>
              <a:t>PRIORITY AREAS FOR FUTURE RESEARCH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253112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1" y="2752669"/>
            <a:ext cx="20087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The extent to which findings of sex and gender differences in AD are due to differences in longevity, survival bias, and comorbidities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1" y="5007398"/>
            <a:ext cx="1650571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Roman" panose="02000503020000020003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rPr>
              <a:t>Age is the major risk factor for AD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rPr>
              <a:t>Women live longer than men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</a:rPr>
              <a:t>More women than men will develop AD during their lifespan</a:t>
            </a:r>
          </a:p>
          <a:p>
            <a:pPr defTabSz="914400" hangingPunct="1">
              <a:defRPr/>
            </a:pPr>
            <a:endParaRPr lang="en-US" sz="4000" b="1" dirty="0">
              <a:solidFill>
                <a:srgbClr val="671E75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Roman" panose="02000503020000020003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rPr>
              <a:t>The biological and sociocultural differences between the sexes that may influence differences in longevity and survival bias </a:t>
            </a:r>
          </a:p>
          <a:p>
            <a:pPr defTabSz="914400" hangingPunct="1">
              <a:defRPr/>
            </a:pPr>
            <a:endParaRPr lang="en-US" sz="4000" dirty="0">
              <a:solidFill>
                <a:srgbClr val="282828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571500" indent="-571500">
              <a:buFont typeface="Arial" charset="0"/>
              <a:buChar char="•"/>
            </a:pPr>
            <a:endParaRPr lang="en-US" sz="40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127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0" y="2706502"/>
            <a:ext cx="20522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Potential sex-specific risk factors for AD across the life span</a:t>
            </a:r>
            <a:endParaRPr lang="en-US" sz="4800" i="1" dirty="0">
              <a:solidFill>
                <a:srgbClr val="28282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C99685-F22C-6040-B11E-2D334D363D4D}"/>
              </a:ext>
            </a:extLst>
          </p:cNvPr>
          <p:cNvSpPr/>
          <p:nvPr/>
        </p:nvSpPr>
        <p:spPr>
          <a:xfrm>
            <a:off x="1629880" y="4005275"/>
            <a:ext cx="1795529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Early surgical removal of the ovaries is associated with cognitive decline 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H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ypertensive pregnancy disorders (HPD) are associated with an increased risk of brain atrophy later in life</a:t>
            </a:r>
          </a:p>
          <a:p>
            <a:pPr defTabSz="914400" hangingPunct="1">
              <a:defRPr/>
            </a:pPr>
            <a:endParaRPr lang="en-US" sz="4800" b="1" dirty="0">
              <a:solidFill>
                <a:srgbClr val="671E75"/>
              </a:solidFill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marL="276225" indent="-276225"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What explains the increased AD risk in women with early surgical menopause (decreases in sex steroid hormones or other factors?)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Whether common underlying factors increase the risk of both HPD and AD, or whether HPD itself is an independent risk factor for AD</a:t>
            </a:r>
          </a:p>
        </p:txBody>
      </p:sp>
    </p:spTree>
    <p:extLst>
      <p:ext uri="{BB962C8B-B14F-4D97-AF65-F5344CB8AC3E}">
        <p14:creationId xmlns:p14="http://schemas.microsoft.com/office/powerpoint/2010/main" val="409974555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1" y="2439692"/>
            <a:ext cx="19956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>
                <a:solidFill>
                  <a:srgbClr val="282828"/>
                </a:solidFill>
                <a:latin typeface="Avenir Roman" panose="02000503020000020003" pitchFamily="2" charset="0"/>
              </a:rPr>
              <a:t>The influence of estrogens and hormone therapy on brain function, and AD risk in light of discrepancies in the clinical literature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27E581-BAAF-334D-94D1-E43C6F2B71FF}"/>
              </a:ext>
            </a:extLst>
          </p:cNvPr>
          <p:cNvSpPr/>
          <p:nvPr/>
        </p:nvSpPr>
        <p:spPr>
          <a:xfrm>
            <a:off x="1629880" y="4601410"/>
            <a:ext cx="1934906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Verbal memory decreases during the transition from premenopause to postmenopause</a:t>
            </a:r>
          </a:p>
          <a:p>
            <a:pPr lvl="1" indent="0" defTabSz="914400" hangingPunct="1"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		- Change may resolve in the early postmenopausal period</a:t>
            </a:r>
            <a:endParaRPr lang="en-US" sz="4000" baseline="30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Hormone therapy (HT) has neutral effects on cognition in early postmenopause</a:t>
            </a:r>
            <a:endParaRPr lang="en-US" sz="4000" baseline="30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Findings on HT and dementia are mixed</a:t>
            </a:r>
            <a:endParaRPr lang="en-US" sz="4000" baseline="30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How HT influences cognition and AD risk 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The causes of the discrepancies in current HT findings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Century Gothic" charset="0"/>
                <a:cs typeface="Century Gothic" charset="0"/>
              </a:rPr>
              <a:t>How HT influences AD biomarkers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029" y="14209479"/>
            <a:ext cx="18026742" cy="12772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727574"/>
              </a:solidFill>
              <a:effectLst/>
              <a:uFillTx/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8012825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0" y="2706502"/>
            <a:ext cx="18486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Potential sex differences in genetic risk factors for AD</a:t>
            </a:r>
            <a:endParaRPr lang="en-US" sz="4800" b="1" i="1" dirty="0">
              <a:solidFill>
                <a:srgbClr val="282828"/>
              </a:solidFill>
              <a:latin typeface="Avenir Book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1836C-433F-C74B-8A48-CD0CB6A1A6AB}"/>
              </a:ext>
            </a:extLst>
          </p:cNvPr>
          <p:cNvSpPr/>
          <p:nvPr/>
        </p:nvSpPr>
        <p:spPr>
          <a:xfrm>
            <a:off x="1629880" y="4088934"/>
            <a:ext cx="1950292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The ε4 allele of the APOE gene is the strongest genetic risk factor for late-onset AD 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Women with APOE ε4 have an increased risk of developing AD compared to women without APOE ε4 and men with and without APOE ε4 </a:t>
            </a:r>
            <a:endParaRPr lang="en-US" sz="4000" baseline="30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defTabSz="914400" hangingPunct="1">
              <a:defRPr/>
            </a:pPr>
            <a:endParaRPr lang="en-US" sz="4800" b="1" dirty="0">
              <a:solidFill>
                <a:srgbClr val="671E75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T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he mechanisms underlying the interaction between sex and 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APOE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 for AD risk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Whether other genetic AD risk factors are stronger for women than men or vice versa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Whether genes on the X or Y chromosomes effect AD risk</a:t>
            </a:r>
          </a:p>
          <a:p>
            <a:pPr marL="571500" indent="-571500">
              <a:buFont typeface="Arial" charset="0"/>
              <a:buChar char="•"/>
            </a:pPr>
            <a:endParaRPr lang="en-US" sz="40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260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2" y="2272951"/>
            <a:ext cx="17690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Sex and gender differences in AD risk factors that are observed in both sexes across the lifespan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8DD52E-14D6-2F4A-8684-4E038A1254BF}"/>
              </a:ext>
            </a:extLst>
          </p:cNvPr>
          <p:cNvSpPr/>
          <p:nvPr/>
        </p:nvSpPr>
        <p:spPr>
          <a:xfrm>
            <a:off x="1719694" y="4128657"/>
            <a:ext cx="19665468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/>
              </a:rPr>
              <a:t>AD risk factors that differentially affect women and men include: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chemeClr val="tx1">
                  <a:lumMod val="75000"/>
                </a:schemeClr>
              </a:solidFill>
              <a:latin typeface="Avenir Roman" panose="02000503020000020003"/>
            </a:endParaRPr>
          </a:p>
          <a:p>
            <a:pPr defTabSz="914400" hangingPunct="1">
              <a:defRPr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/>
              </a:rPr>
              <a:t/>
            </a:r>
            <a:b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/>
              </a:rPr>
            </a:br>
            <a:endParaRPr lang="en-US" sz="1600" dirty="0">
              <a:solidFill>
                <a:schemeClr val="tx1">
                  <a:lumMod val="75000"/>
                </a:schemeClr>
              </a:solidFill>
              <a:latin typeface="Avenir Roman" panose="02000503020000020003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/>
              </a:rPr>
              <a:t>Cardiovascular risk factors occur at earlier ages in men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/>
              </a:rPr>
              <a:t>Some risk factors are more frequent in one sex (e.g., women have had less access to education and have a higher prevalence of depression)</a:t>
            </a:r>
            <a:endParaRPr lang="en-US" sz="4000" baseline="30000" dirty="0">
              <a:solidFill>
                <a:schemeClr val="tx1">
                  <a:lumMod val="75000"/>
                </a:schemeClr>
              </a:solidFill>
              <a:latin typeface="Avenir Roman" panose="02000503020000020003"/>
            </a:endParaRPr>
          </a:p>
          <a:p>
            <a:pPr marL="571500" lvl="7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/>
              </a:rPr>
              <a:t>Men who have never married or are widowed have a greater risk of developing AD compared to women who have never married or are widowed</a:t>
            </a:r>
            <a:endParaRPr lang="en-US" sz="4000" baseline="30000" dirty="0">
              <a:solidFill>
                <a:schemeClr val="tx1">
                  <a:lumMod val="75000"/>
                </a:schemeClr>
              </a:solidFill>
              <a:latin typeface="Avenir Roman" panose="02000503020000020003"/>
            </a:endParaRPr>
          </a:p>
          <a:p>
            <a:pPr defTabSz="914400" hangingPunct="1">
              <a:defRPr/>
            </a:pP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</a:rPr>
              <a:t>How development of risk factors over the lifespan differentially affect AD risk for women and men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</a:rPr>
              <a:t>Which modifiable risk factors are strongest for the development of AD in each sex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5E86B-33D4-504A-88CE-E0F892C31937}"/>
              </a:ext>
            </a:extLst>
          </p:cNvPr>
          <p:cNvSpPr/>
          <p:nvPr/>
        </p:nvSpPr>
        <p:spPr>
          <a:xfrm>
            <a:off x="470193" y="13062088"/>
            <a:ext cx="23330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C909C-DC79-9543-9771-5BA2D40DA6E0}"/>
              </a:ext>
            </a:extLst>
          </p:cNvPr>
          <p:cNvSpPr txBox="1"/>
          <p:nvPr/>
        </p:nvSpPr>
        <p:spPr>
          <a:xfrm>
            <a:off x="2448232" y="5525811"/>
            <a:ext cx="18936930" cy="13080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3" spcCol="38100" rtlCol="0" anchor="ctr">
            <a:spAutoFit/>
          </a:bodyPr>
          <a:lstStyle/>
          <a:p>
            <a:pPr marL="857250" lvl="5" indent="-857250" defTabSz="914400" hangingPunct="1"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Cardiovascular disease</a:t>
            </a:r>
          </a:p>
          <a:p>
            <a:pPr marL="857250" lvl="5" indent="-857250" defTabSz="914400" hangingPunct="1"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Hypertension</a:t>
            </a:r>
          </a:p>
          <a:p>
            <a:pPr marL="857250" lvl="5" indent="-857250" defTabSz="914400" hangingPunct="1"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Diabetes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Avenir Roman" panose="02000503020000020003" pitchFamily="2" charset="0"/>
            </a:endParaRPr>
          </a:p>
          <a:p>
            <a:pPr marL="857250" lvl="5" indent="-857250" defTabSz="914400" hangingPunct="1"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</a:rPr>
              <a:t>Education level</a:t>
            </a:r>
          </a:p>
          <a:p>
            <a:pPr marL="857250" lvl="5" indent="-857250" defTabSz="914400" hangingPunct="1"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</a:rPr>
              <a:t>Depression </a:t>
            </a:r>
            <a:endParaRPr lang="en-US" sz="4000" baseline="30000" dirty="0">
              <a:solidFill>
                <a:schemeClr val="tx1">
                  <a:lumMod val="75000"/>
                </a:schemeClr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504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2" y="2638924"/>
            <a:ext cx="20214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Sex differences in AD progression and the trajectory of change in  cognitive function, neuroimaging, CSF, and blood-based biomarkers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356BE-3492-E94E-B8BE-DE681B76C708}"/>
              </a:ext>
            </a:extLst>
          </p:cNvPr>
          <p:cNvSpPr/>
          <p:nvPr/>
        </p:nvSpPr>
        <p:spPr>
          <a:xfrm>
            <a:off x="1629881" y="4917151"/>
            <a:ext cx="1836893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omen with mild cognitive impairment (MCI) show greater brain atrophy rates and greater cognitive and clinical decline than men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AD pathology is more likely to be expressed clinically as dementia in women 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Women with the same amount of AD pathology as men show more severe clinical symptoms of AD</a:t>
            </a:r>
          </a:p>
          <a:p>
            <a:pPr defTabSz="914400" hangingPunct="1">
              <a:defRPr/>
            </a:pPr>
            <a:endParaRPr lang="en-US" sz="4800" b="1" dirty="0">
              <a:solidFill>
                <a:srgbClr val="671E75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don’t know: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Why women with MCI show greater decline than men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Why women are more vulnerable to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AD pathology than men </a:t>
            </a:r>
          </a:p>
        </p:txBody>
      </p:sp>
    </p:spTree>
    <p:extLst>
      <p:ext uri="{BB962C8B-B14F-4D97-AF65-F5344CB8AC3E}">
        <p14:creationId xmlns:p14="http://schemas.microsoft.com/office/powerpoint/2010/main" val="38328483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2" y="2643787"/>
            <a:ext cx="19634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The effects of sex differences in brain development on sex differences in brain aging and, ultimately, AD pathology and dementia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C7BE5-8980-5B41-A34E-E2AAF3E5B5E3}"/>
              </a:ext>
            </a:extLst>
          </p:cNvPr>
          <p:cNvSpPr/>
          <p:nvPr/>
        </p:nvSpPr>
        <p:spPr>
          <a:xfrm>
            <a:off x="1629882" y="4616033"/>
            <a:ext cx="1922876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rPr>
              <a:t>The female vulnerability for major depressive disorder and cardiovascular disease — both risk factors for AD — begins in fetal development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rPr>
              <a:t>Sex steroid hormones have organizational effects on the brain that contribute to sex differences in cognition</a:t>
            </a:r>
          </a:p>
          <a:p>
            <a:pPr defTabSz="914400" hangingPunct="1">
              <a:defRPr/>
            </a:pP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defTabSz="914400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rPr>
              <a:t>How sex differences in brain development ultimately contribute to AD pathology and dementia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777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858" y="2565768"/>
            <a:ext cx="20420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82828"/>
                </a:solidFill>
                <a:latin typeface="Avenir Roman" panose="02000503020000020003" pitchFamily="2" charset="0"/>
              </a:rPr>
              <a:t>The effects of sex and gender in risk factors, disease progression, and biomarkers in racial and ethnic subgroups, especially in African Americans and Hispanics/Latinos, and how this informs differential risk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A08E7-EB26-FE4E-8EA9-DA43CAAAAC53}"/>
              </a:ext>
            </a:extLst>
          </p:cNvPr>
          <p:cNvSpPr/>
          <p:nvPr/>
        </p:nvSpPr>
        <p:spPr>
          <a:xfrm>
            <a:off x="1406858" y="5334387"/>
            <a:ext cx="1968333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African Americans and Hispanic/Latinos are 1.5 to 2 times more likely to be diagnosed with AD or related dementias than European Americans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Minority populations are underrepresented in AD research studies, including clinical trials and biomarker studies</a:t>
            </a:r>
          </a:p>
          <a:p>
            <a:pPr defTabSz="914400" hangingPunct="1">
              <a:defRPr/>
            </a:pP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defTabSz="914400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Whether the increased AD risk is uniform across both sexes in minority populations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Whether there are sex and gender differences in risk factors, disease progression, or biomarkers in minority populations</a:t>
            </a:r>
          </a:p>
        </p:txBody>
      </p:sp>
    </p:spTree>
    <p:extLst>
      <p:ext uri="{BB962C8B-B14F-4D97-AF65-F5344CB8AC3E}">
        <p14:creationId xmlns:p14="http://schemas.microsoft.com/office/powerpoint/2010/main" val="32803636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1" y="2768711"/>
            <a:ext cx="20119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>
                <a:solidFill>
                  <a:srgbClr val="282828"/>
                </a:solidFill>
                <a:latin typeface="Avenir Roman" panose="02000503020000020003" pitchFamily="2" charset="0"/>
              </a:rPr>
              <a:t>The factors involved in the secular changes (e.g., societal, political) and geographical variation in estimates of sex differences in AD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BB82E-A825-A140-9303-9EEEBF1481C0}"/>
              </a:ext>
            </a:extLst>
          </p:cNvPr>
          <p:cNvSpPr/>
          <p:nvPr/>
        </p:nvSpPr>
        <p:spPr>
          <a:xfrm>
            <a:off x="1629882" y="4910674"/>
            <a:ext cx="2011977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In some regions/countries, women appear to be at greater risk of AD at older ages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The experience of women and men in World Wars and political conflicts have historically differed both within and across counties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I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n the past century, women have had fewer education and job opportunities</a:t>
            </a:r>
          </a:p>
          <a:p>
            <a:pPr defTabSz="914400" hangingPunct="1">
              <a:defRPr/>
            </a:pP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Whether the historical experiences of women and men in political conflicts differentially impact AD risk (e.g., effects of stress, famine, survival in wars)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At what age these factors exert their maximal effect on each sex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Whether low socioeconomic status and job attainment pose similar AD risk for women and men</a:t>
            </a:r>
          </a:p>
        </p:txBody>
      </p:sp>
    </p:spTree>
    <p:extLst>
      <p:ext uri="{BB962C8B-B14F-4D97-AF65-F5344CB8AC3E}">
        <p14:creationId xmlns:p14="http://schemas.microsoft.com/office/powerpoint/2010/main" val="29646185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657" y="6092700"/>
            <a:ext cx="1507366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The Society for Women’s Health Research (SWHR)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is a national nonprofit dedicated to promoting research on biological differences in disease and improving women’s health through science, policy, and education.</a:t>
            </a:r>
            <a:endParaRPr lang="en-US" altLang="en-US" sz="44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79F6E-B218-0348-A71B-28B5A32D099A}"/>
              </a:ext>
            </a:extLst>
          </p:cNvPr>
          <p:cNvSpPr/>
          <p:nvPr/>
        </p:nvSpPr>
        <p:spPr>
          <a:xfrm>
            <a:off x="1202657" y="4337918"/>
            <a:ext cx="174249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SWHR: WHO WE ARE</a:t>
            </a:r>
          </a:p>
        </p:txBody>
      </p:sp>
    </p:spTree>
    <p:extLst>
      <p:ext uri="{BB962C8B-B14F-4D97-AF65-F5344CB8AC3E}">
        <p14:creationId xmlns:p14="http://schemas.microsoft.com/office/powerpoint/2010/main" val="61347947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2" y="2383380"/>
            <a:ext cx="19891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>
                <a:solidFill>
                  <a:srgbClr val="282828"/>
                </a:solidFill>
                <a:latin typeface="Avenir Roman" panose="02000503020000020003" pitchFamily="2" charset="0"/>
              </a:rPr>
              <a:t>Gender differences in caregiving and how the burden of caregiving influences AD risk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B9252-DEDA-CA42-BA87-DCC51865615A}"/>
              </a:ext>
            </a:extLst>
          </p:cNvPr>
          <p:cNvSpPr/>
          <p:nvPr/>
        </p:nvSpPr>
        <p:spPr>
          <a:xfrm>
            <a:off x="1629882" y="4232609"/>
            <a:ext cx="19891174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Women make up about 60% of family caregivers</a:t>
            </a:r>
          </a:p>
          <a:p>
            <a:pPr defTabSz="914400" hangingPunct="1"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		- Rates are even higher for Hispanics and African Americans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Female caregivers report a twofold higher level of caregiver burden compared to male caregivers 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There are gender differences in caregiving responsibilities</a:t>
            </a:r>
          </a:p>
          <a:p>
            <a:pPr defTabSz="914400" hangingPunct="1"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		- Women provide more routine assistance; men use their networks for help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Caregiving is associated with elevated levels of cortisol and impaired attention and executive function 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defTabSz="914400" hangingPunct="1">
              <a:defRPr/>
            </a:pPr>
            <a:endParaRPr lang="en-US" sz="4800" b="1" dirty="0">
              <a:solidFill>
                <a:srgbClr val="671E75"/>
              </a:solidFill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What we don’t know:</a:t>
            </a:r>
            <a:endParaRPr lang="en-US" sz="4000" dirty="0">
              <a:solidFill>
                <a:srgbClr val="00C4C8"/>
              </a:solidFill>
              <a:latin typeface="Avenir Roman" panose="02000503020000020003" pitchFamily="2" charset="0"/>
              <a:ea typeface="Century Gothic" charset="0"/>
              <a:cs typeface="Century 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Century Gothic" charset="0"/>
                <a:cs typeface="Century Gothic" charset="0"/>
              </a:rPr>
              <a:t>H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ow gender differences in caregiver responsibilities may impact AD risk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The sex-specific risk of developing cognitive impairment or dementia for spousal caregivers vs. non-caregiver spouses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3447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711" y="2537540"/>
            <a:ext cx="20315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>
                <a:solidFill>
                  <a:srgbClr val="282828"/>
                </a:solidFill>
                <a:latin typeface="Avenir Roman" panose="02000503020000020003" pitchFamily="2" charset="0"/>
              </a:rPr>
              <a:t>Sex and gender differences in developing AD therapeutics, from preclinical to clinical studies, and in the design of clinical trials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DFDDE-12DF-BE40-AE36-54216EAA1597}"/>
              </a:ext>
            </a:extLst>
          </p:cNvPr>
          <p:cNvSpPr/>
          <p:nvPr/>
        </p:nvSpPr>
        <p:spPr>
          <a:xfrm>
            <a:off x="1582711" y="4423842"/>
            <a:ext cx="18664718" cy="9270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The 1993 NIH Revitalization Act required that women be included in all clinical studies and that trials be designed to permit analysis of different effects in women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In 2016, NIH began requiring researchers to factor in sex as a biological variable to the design, analyses, and reporting in vertebrate animal and human studies </a:t>
            </a:r>
          </a:p>
          <a:p>
            <a:pPr defTabSz="914400" hangingPunct="1">
              <a:defRPr/>
            </a:pP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defTabSz="914400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Although analyses of clinical trial data generally include sex as a variable, equivocal treatment effects may not be reported in publications, making it difficult to know how to compare this information between studies</a:t>
            </a: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4000" dirty="0">
              <a:solidFill>
                <a:srgbClr val="00C4C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358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DFDDE-12DF-BE40-AE36-54216EAA1597}"/>
              </a:ext>
            </a:extLst>
          </p:cNvPr>
          <p:cNvSpPr/>
          <p:nvPr/>
        </p:nvSpPr>
        <p:spPr>
          <a:xfrm>
            <a:off x="1582711" y="4454181"/>
            <a:ext cx="1960413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The FDASIA 907 Action Plan outlines specific actions to enhance recruitment, participation and enrollment of subgroups in clinical trials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For Phase III trials, NIH mandates a plan for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analyses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on intervention by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sex/gender, racial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, and/or ethnic groups 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to detect differences in effect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AD is more prevalent in women, and clinical trial participation is increasingly representative of this demographic</a:t>
            </a:r>
          </a:p>
          <a:p>
            <a:pPr defTabSz="914400" hangingPunct="1">
              <a:defRPr/>
            </a:pPr>
            <a:endParaRPr lang="en-US" sz="4000" dirty="0">
              <a:solidFill>
                <a:srgbClr val="282828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defTabSz="914400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Why minority women remain disproportionately underrepresented in clinical trials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889CB7-18BE-4048-8CCC-24860A0C542F}"/>
              </a:ext>
            </a:extLst>
          </p:cNvPr>
          <p:cNvSpPr/>
          <p:nvPr/>
        </p:nvSpPr>
        <p:spPr>
          <a:xfrm>
            <a:off x="1582711" y="2537540"/>
            <a:ext cx="20315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>
                <a:solidFill>
                  <a:srgbClr val="282828"/>
                </a:solidFill>
                <a:latin typeface="Avenir Roman" panose="02000503020000020003" pitchFamily="2" charset="0"/>
              </a:rPr>
              <a:t>Sex and gender differences in developing AD therapeutics, from preclinical to clinical studies, and in the design of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88014596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882" y="2570278"/>
            <a:ext cx="20381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>
                <a:solidFill>
                  <a:srgbClr val="282828"/>
                </a:solidFill>
                <a:latin typeface="Avenir Roman" panose="02000503020000020003" pitchFamily="2" charset="0"/>
              </a:rPr>
              <a:t>The effects of sex and gender differences on the clinical detection, diagnosis, management, and treatment of AD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882" y="5621476"/>
            <a:ext cx="16505718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endParaRPr lang="en-US" sz="3600" dirty="0">
              <a:solidFill>
                <a:srgbClr val="28282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7F68F-7F62-9E47-9FCE-A3A8EFDABADD}"/>
              </a:ext>
            </a:extLst>
          </p:cNvPr>
          <p:cNvSpPr/>
          <p:nvPr/>
        </p:nvSpPr>
        <p:spPr>
          <a:xfrm>
            <a:off x="1629882" y="4787030"/>
            <a:ext cx="18811383" cy="7520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The diagnosis of amnestic mild cognitive impairment (aMCI) and AD relies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on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tests of verbal memory (e.g., memory for word lists, stories)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baseline="30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There is a lifelong female advantage in verbal memory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Among those with aMCI, women perform better than on tests of verbal memory despite having the same level of AD-related pathology</a:t>
            </a:r>
            <a:endParaRPr lang="en-US" sz="4000" baseline="30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defTabSz="914400" hangingPunct="1">
              <a:defRPr/>
            </a:pPr>
            <a:endParaRPr lang="en-US" sz="4000" baseline="30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defTabSz="914400" hangingPunct="1">
              <a:defRPr/>
            </a:pPr>
            <a:r>
              <a:rPr lang="en-US" sz="48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What we don’t know: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Whether the female advantage in verbal memory delays aMCI diagnosis for women, possibly limiting opportunity for early intervention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Whether using sex-specific cutoff scores to detect impairment in verbal memory tests would improve diagnostic accuracy</a:t>
            </a:r>
          </a:p>
        </p:txBody>
      </p:sp>
    </p:spTree>
    <p:extLst>
      <p:ext uri="{BB962C8B-B14F-4D97-AF65-F5344CB8AC3E}">
        <p14:creationId xmlns:p14="http://schemas.microsoft.com/office/powerpoint/2010/main" val="16746235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458" y="2638697"/>
            <a:ext cx="149555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600" b="1" dirty="0">
                <a:solidFill>
                  <a:srgbClr val="00C4C8"/>
                </a:solidFill>
                <a:latin typeface="Avenir Book" charset="0"/>
                <a:ea typeface="Avenir Book" charset="0"/>
                <a:cs typeface="Avenir Book" charset="0"/>
              </a:rPr>
              <a:t>CONTACT</a:t>
            </a:r>
            <a:endParaRPr lang="en-US" altLang="en-US" sz="8000" b="1" dirty="0">
              <a:solidFill>
                <a:srgbClr val="671E75"/>
              </a:solidFill>
              <a:latin typeface="Avenir Book" charset="0"/>
              <a:ea typeface="Avenir Book" charset="0"/>
              <a:cs typeface="Avenir Book" charset="0"/>
              <a:sym typeface="Signik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458" y="3200545"/>
            <a:ext cx="16505718" cy="969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</a:pPr>
            <a:endParaRPr lang="en-US" sz="4400" dirty="0">
              <a:solidFill>
                <a:srgbClr val="282828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457200" lvl="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Pauline Maki, PhD, University of Illinois </a:t>
            </a:r>
            <a:r>
              <a:rPr lang="en-US" sz="4400" i="1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(Chair)</a:t>
            </a:r>
          </a:p>
          <a:p>
            <a:pPr lvl="0" defTabSz="914400" hangingPunct="1">
              <a:lnSpc>
                <a:spcPct val="150000"/>
              </a:lnSpc>
              <a:buClr>
                <a:srgbClr val="671E75"/>
              </a:buClr>
              <a:defRPr/>
            </a:pPr>
            <a:r>
              <a:rPr lang="en-US" sz="4400" i="1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pmaki1@uic.edu</a:t>
            </a:r>
          </a:p>
          <a:p>
            <a:pPr marL="457200" lvl="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Michelle </a:t>
            </a:r>
            <a:r>
              <a:rPr lang="en-US" sz="4400" kern="1200" dirty="0" err="1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Mielke</a:t>
            </a:r>
            <a:r>
              <a:rPr lang="en-US" sz="4400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PhD, Mayo Clinic </a:t>
            </a:r>
            <a:r>
              <a:rPr lang="en-US" sz="4400" i="1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(Co-Chair)</a:t>
            </a:r>
          </a:p>
          <a:p>
            <a:pPr lvl="0" defTabSz="914400" hangingPunct="1">
              <a:lnSpc>
                <a:spcPct val="150000"/>
              </a:lnSpc>
              <a:buClr>
                <a:srgbClr val="671E75"/>
              </a:buClr>
              <a:defRPr/>
            </a:pPr>
            <a:r>
              <a:rPr lang="en-US" sz="4400" i="1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</a:t>
            </a:r>
            <a:r>
              <a:rPr lang="en-US" sz="4400" i="1" kern="1200" dirty="0" err="1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Mielke.Michelle@mayo.edu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571500" indent="-571500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Rebecca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Nebel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PhD, SWHR, Director of Scientific Programs  	</a:t>
            </a:r>
            <a:r>
              <a:rPr lang="en-US" sz="4400" i="1" dirty="0" err="1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rebecca@swhr.org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282828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4400" b="1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For more information, visit </a:t>
            </a:r>
            <a:r>
              <a:rPr lang="en-US" sz="4400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www.swhr.org</a:t>
            </a:r>
            <a:r>
              <a:rPr lang="en-US" sz="4400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4400" b="1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Follow us on Twitter </a:t>
            </a:r>
            <a:r>
              <a:rPr lang="en-US" sz="4400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  <a:hlinkClick r:id="rId4"/>
              </a:rPr>
              <a:t>@SWHR</a:t>
            </a:r>
            <a:r>
              <a:rPr lang="en-US" sz="4400" i="1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4566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2657" y="2874878"/>
            <a:ext cx="174249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SWHR INTERDISCIPLINARY NETWORKS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2657" y="4209319"/>
            <a:ext cx="18261000" cy="812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150000"/>
              </a:lnSpc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SWHR brings together researchers, clinicians, and other stakeholders to work collaboratively on multiyear projects to:</a:t>
            </a:r>
          </a:p>
          <a:p>
            <a:pPr marL="571500" lvl="4" indent="-571500" defTabSz="914400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Assess the current state of the science</a:t>
            </a:r>
          </a:p>
          <a:p>
            <a:pPr marL="571500" lvl="4" indent="-571500" defTabSz="914400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Identify knowledge gaps and unmet needs in research and policy</a:t>
            </a:r>
          </a:p>
          <a:p>
            <a:pPr marL="571500" lvl="4" indent="-571500" defTabSz="914400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Develop recommendations to improve research, diagnosis, treatment, and access to quality care</a:t>
            </a:r>
          </a:p>
          <a:p>
            <a:pPr marL="571500" lvl="4" indent="-571500" defTabSz="914400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Disseminate the findings broadly to the public, policymakers, and scientific community</a:t>
            </a:r>
          </a:p>
        </p:txBody>
      </p:sp>
    </p:spTree>
    <p:extLst>
      <p:ext uri="{BB962C8B-B14F-4D97-AF65-F5344CB8AC3E}">
        <p14:creationId xmlns:p14="http://schemas.microsoft.com/office/powerpoint/2010/main" val="9810552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657" y="6358923"/>
            <a:ext cx="15535942" cy="406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00B7BD"/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MISSION</a:t>
            </a:r>
            <a:r>
              <a:rPr lang="en-US" sz="4400" b="1" dirty="0">
                <a:solidFill>
                  <a:srgbClr val="00B7BD"/>
                </a:solidFill>
                <a:latin typeface="Avenir Roman" panose="02000503020000020003" pitchFamily="2" charset="0"/>
              </a:rPr>
              <a:t>: 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To explore, understand, and leverage the scientific basis of the roles of sex and gender in Alzheimer’s disease to inform prevention and treatment, providing guidance for research, clinical trials, and policy.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  <a:ea typeface="Avenir Book" charset="0"/>
              <a:cs typeface="Avenir Book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F7DA8-716B-274D-B9BB-CEB2ED951BD5}"/>
              </a:ext>
            </a:extLst>
          </p:cNvPr>
          <p:cNvSpPr/>
          <p:nvPr/>
        </p:nvSpPr>
        <p:spPr>
          <a:xfrm>
            <a:off x="1202657" y="3919907"/>
            <a:ext cx="17424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INTERDISCIPLINARY NETWORK ON 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8473547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657" y="4290129"/>
            <a:ext cx="1553594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Pauline Maki, PhD, University of Illinois </a:t>
            </a:r>
            <a:r>
              <a:rPr lang="en-US" sz="4400" i="1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(Chair)</a:t>
            </a:r>
          </a:p>
          <a:p>
            <a:pPr marL="457200" lvl="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Michelle Mielke, PhD, Mayo Clinic </a:t>
            </a:r>
            <a:r>
              <a:rPr lang="en-US" sz="4400" i="1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(Co-Chair)</a:t>
            </a:r>
          </a:p>
          <a:p>
            <a:pPr marL="457200" lvl="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Lisa Barnes, PhD, Rush University</a:t>
            </a:r>
          </a:p>
          <a:p>
            <a:pPr marL="457200" lvl="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kern="12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Jill Goldstein, PhD, Harvard University</a:t>
            </a:r>
          </a:p>
          <a:p>
            <a:pPr marL="45720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Book"/>
              </a:rPr>
              <a:t>Kejal Kantarci, MD, MS, Mayo Clinic </a:t>
            </a:r>
          </a:p>
          <a:p>
            <a:pPr marL="45720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Book"/>
              </a:rPr>
              <a:t>Neelum T. Aggarwal, MD, Rush University</a:t>
            </a:r>
          </a:p>
          <a:p>
            <a:pPr marL="45720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Book"/>
              </a:rPr>
              <a:t>Elizabeth Mormino, PhD, Stanford University</a:t>
            </a:r>
          </a:p>
          <a:p>
            <a:pPr marL="457200" indent="-457200" defTabSz="914400" hangingPunct="1">
              <a:lnSpc>
                <a:spcPct val="150000"/>
              </a:lnSpc>
              <a:buClr>
                <a:srgbClr val="671E75"/>
              </a:buClr>
              <a:buFont typeface="Wingdings" charset="2"/>
              <a:buChar char="§"/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venir Book"/>
              </a:rPr>
              <a:t>Haung Yu, PhD, Columbia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C7AEE-C191-874A-8A21-E54EF1DDE4E3}"/>
              </a:ext>
            </a:extLst>
          </p:cNvPr>
          <p:cNvSpPr/>
          <p:nvPr/>
        </p:nvSpPr>
        <p:spPr>
          <a:xfrm>
            <a:off x="1202657" y="2874878"/>
            <a:ext cx="174249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CURRENT MEMBERS</a:t>
            </a:r>
          </a:p>
        </p:txBody>
      </p:sp>
    </p:spTree>
    <p:extLst>
      <p:ext uri="{BB962C8B-B14F-4D97-AF65-F5344CB8AC3E}">
        <p14:creationId xmlns:p14="http://schemas.microsoft.com/office/powerpoint/2010/main" val="13354309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141263" y="6850153"/>
            <a:ext cx="4357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Over Active Bladder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84702" y="12642190"/>
            <a:ext cx="16824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  <a:cs typeface="Times New Roman" panose="02020603050405020304" pitchFamily="18" charset="0"/>
              </a:rPr>
              <a:t>2018 Alzheimer's Disease Facts and Figures. Alzheimer's Association </a:t>
            </a:r>
          </a:p>
          <a:p>
            <a:pPr eaLnBrk="1" hangingPunct="1"/>
            <a:r>
              <a:rPr lang="en-US" sz="1600" i="1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</a:rPr>
              <a:t>QuickStats: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</a:rPr>
              <a:t> Number of Deaths from 10 Leading Causes,* by Sex — National Vital Statistics System, United States, 2015. CDC.</a:t>
            </a:r>
          </a:p>
          <a:p>
            <a:pPr eaLnBrk="1" hangingPunct="1"/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</a:rPr>
              <a:t>Alzheimer's &amp; Dementia: Global Resources. Alzheimer’s Association.</a:t>
            </a:r>
          </a:p>
          <a:p>
            <a:pPr eaLnBrk="1" hangingPunct="1"/>
            <a:endParaRPr lang="en-US" sz="1600" dirty="0">
              <a:solidFill>
                <a:schemeClr val="tx1">
                  <a:lumMod val="75000"/>
                </a:schemeClr>
              </a:solidFill>
              <a:latin typeface="Avenir Roman" panose="02000503020000020003" pitchFamily="2" charset="0"/>
            </a:endParaRPr>
          </a:p>
          <a:p>
            <a:pPr eaLnBrk="1" hangingPunct="1"/>
            <a:endParaRPr lang="en-US" altLang="en-US" sz="1600" dirty="0">
              <a:solidFill>
                <a:schemeClr val="tx1">
                  <a:lumMod val="75000"/>
                </a:schemeClr>
              </a:solidFill>
              <a:latin typeface="Avenir Roman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-10988340" y="1581084"/>
            <a:ext cx="13068432" cy="13068432"/>
          </a:xfrm>
          <a:prstGeom prst="blockArc">
            <a:avLst>
              <a:gd name="adj1" fmla="val 18900000"/>
              <a:gd name="adj2" fmla="val 2700000"/>
              <a:gd name="adj3" fmla="val 165"/>
            </a:avLst>
          </a:prstGeom>
          <a:ln>
            <a:solidFill>
              <a:srgbClr val="00B7BD"/>
            </a:solidFill>
          </a:ln>
        </p:spPr>
        <p:style>
          <a:lnRef idx="2">
            <a:scrgbClr r="0" g="0" b="0"/>
          </a:lnRef>
          <a:fillRef idx="0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1127324" y="4127864"/>
            <a:ext cx="21123708" cy="1329235"/>
          </a:xfrm>
          <a:custGeom>
            <a:avLst/>
            <a:gdLst>
              <a:gd name="connsiteX0" fmla="*/ 0 w 21123708"/>
              <a:gd name="connsiteY0" fmla="*/ 0 h 1329235"/>
              <a:gd name="connsiteX1" fmla="*/ 21123708 w 21123708"/>
              <a:gd name="connsiteY1" fmla="*/ 0 h 1329235"/>
              <a:gd name="connsiteX2" fmla="*/ 21123708 w 21123708"/>
              <a:gd name="connsiteY2" fmla="*/ 1329235 h 1329235"/>
              <a:gd name="connsiteX3" fmla="*/ 0 w 21123708"/>
              <a:gd name="connsiteY3" fmla="*/ 1329235 h 1329235"/>
              <a:gd name="connsiteX4" fmla="*/ 0 w 21123708"/>
              <a:gd name="connsiteY4" fmla="*/ 0 h 13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708" h="1329235">
                <a:moveTo>
                  <a:pt x="0" y="0"/>
                </a:moveTo>
                <a:lnTo>
                  <a:pt x="21123708" y="0"/>
                </a:lnTo>
                <a:lnTo>
                  <a:pt x="21123708" y="1329235"/>
                </a:lnTo>
                <a:lnTo>
                  <a:pt x="0" y="132923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2336" tIns="137160" rIns="137160" bIns="137160" numCol="1" spcCol="1270" anchor="ctr" anchorCtr="0">
            <a:noAutofit/>
          </a:bodyPr>
          <a:lstStyle/>
          <a:p>
            <a:pPr lvl="0" algn="l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800" b="1" kern="1200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5.7</a:t>
            </a:r>
            <a:r>
              <a:rPr lang="en-US" sz="4000" b="1" kern="1200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kern="12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rPr>
              <a:t>million American adults</a:t>
            </a:r>
            <a:endParaRPr lang="en-US" sz="4800" kern="1200" dirty="0">
              <a:solidFill>
                <a:schemeClr val="bg2">
                  <a:lumMod val="50000"/>
                </a:schemeClr>
              </a:solidFill>
              <a:latin typeface="Avenir Roman" panose="02000503020000020003"/>
              <a:ea typeface="Avenir Book" charset="0"/>
              <a:cs typeface="Avenir Book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0808" y="4244970"/>
            <a:ext cx="1308702" cy="1256578"/>
          </a:xfrm>
          <a:prstGeom prst="ellipse">
            <a:avLst/>
          </a:prstGeom>
          <a:solidFill>
            <a:srgbClr val="00B7BD"/>
          </a:solidFill>
          <a:ln>
            <a:solidFill>
              <a:srgbClr val="00B7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055073" y="7266584"/>
            <a:ext cx="20417391" cy="1943100"/>
          </a:xfrm>
          <a:custGeom>
            <a:avLst/>
            <a:gdLst>
              <a:gd name="connsiteX0" fmla="*/ 0 w 20417391"/>
              <a:gd name="connsiteY0" fmla="*/ 0 h 1943100"/>
              <a:gd name="connsiteX1" fmla="*/ 20417391 w 20417391"/>
              <a:gd name="connsiteY1" fmla="*/ 0 h 1943100"/>
              <a:gd name="connsiteX2" fmla="*/ 20417391 w 20417391"/>
              <a:gd name="connsiteY2" fmla="*/ 1943100 h 1943100"/>
              <a:gd name="connsiteX3" fmla="*/ 0 w 20417391"/>
              <a:gd name="connsiteY3" fmla="*/ 1943100 h 1943100"/>
              <a:gd name="connsiteX4" fmla="*/ 0 w 20417391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7391" h="1943100">
                <a:moveTo>
                  <a:pt x="0" y="0"/>
                </a:moveTo>
                <a:lnTo>
                  <a:pt x="20417391" y="0"/>
                </a:lnTo>
                <a:lnTo>
                  <a:pt x="20417391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2336" tIns="137160" rIns="137160" bIns="137160" numCol="1" spcCol="1270" anchor="ctr" anchorCtr="0">
            <a:noAutofit/>
          </a:bodyPr>
          <a:lstStyle/>
          <a:p>
            <a:pPr lvl="0" algn="l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800" b="1" kern="1200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2/3</a:t>
            </a:r>
            <a:r>
              <a:rPr lang="en-US" sz="5400" b="1" kern="1200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kern="12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rPr>
              <a:t>are women</a:t>
            </a:r>
          </a:p>
        </p:txBody>
      </p:sp>
      <p:sp>
        <p:nvSpPr>
          <p:cNvPr id="9" name="Oval 8"/>
          <p:cNvSpPr/>
          <p:nvPr/>
        </p:nvSpPr>
        <p:spPr>
          <a:xfrm>
            <a:off x="1425741" y="7643002"/>
            <a:ext cx="1308702" cy="1256578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rgbClr val="00B7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113594" y="10775298"/>
            <a:ext cx="21123708" cy="1943100"/>
          </a:xfrm>
          <a:custGeom>
            <a:avLst/>
            <a:gdLst>
              <a:gd name="connsiteX0" fmla="*/ 0 w 21123708"/>
              <a:gd name="connsiteY0" fmla="*/ 0 h 1943100"/>
              <a:gd name="connsiteX1" fmla="*/ 21123708 w 21123708"/>
              <a:gd name="connsiteY1" fmla="*/ 0 h 1943100"/>
              <a:gd name="connsiteX2" fmla="*/ 21123708 w 21123708"/>
              <a:gd name="connsiteY2" fmla="*/ 1943100 h 1943100"/>
              <a:gd name="connsiteX3" fmla="*/ 0 w 21123708"/>
              <a:gd name="connsiteY3" fmla="*/ 1943100 h 1943100"/>
              <a:gd name="connsiteX4" fmla="*/ 0 w 21123708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708" h="1943100">
                <a:moveTo>
                  <a:pt x="0" y="0"/>
                </a:moveTo>
                <a:lnTo>
                  <a:pt x="21123708" y="0"/>
                </a:lnTo>
                <a:lnTo>
                  <a:pt x="21123708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2336" tIns="137160" rIns="137160" bIns="137160" numCol="1" spcCol="1270" anchor="ctr" anchorCtr="0">
            <a:noAutofit/>
          </a:bodyPr>
          <a:lstStyle/>
          <a:p>
            <a:pPr lvl="0" algn="l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800" b="1" kern="1200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8</a:t>
            </a:r>
            <a:r>
              <a:rPr lang="en-US" sz="5800" b="1" kern="1200" baseline="30000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4000" b="1" kern="1200" dirty="0">
                <a:solidFill>
                  <a:srgbClr val="282828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b="1" kern="12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rPr>
              <a:t>leading cause of death for men</a:t>
            </a:r>
          </a:p>
        </p:txBody>
      </p:sp>
      <p:sp>
        <p:nvSpPr>
          <p:cNvPr id="18" name="Oval 17"/>
          <p:cNvSpPr/>
          <p:nvPr/>
        </p:nvSpPr>
        <p:spPr>
          <a:xfrm>
            <a:off x="426945" y="11041035"/>
            <a:ext cx="1308702" cy="1256578"/>
          </a:xfrm>
          <a:prstGeom prst="ellipse">
            <a:avLst/>
          </a:prstGeom>
          <a:solidFill>
            <a:srgbClr val="00B7BD"/>
          </a:solidFill>
          <a:ln>
            <a:solidFill>
              <a:srgbClr val="00B7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A1A81-7EFC-6A45-BC7E-AC7760632C21}"/>
              </a:ext>
            </a:extLst>
          </p:cNvPr>
          <p:cNvSpPr/>
          <p:nvPr/>
        </p:nvSpPr>
        <p:spPr>
          <a:xfrm>
            <a:off x="1176530" y="2607197"/>
            <a:ext cx="20143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GLOBAL PREVALENCE OF ALZHEIMER’S DEMENTIA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435220-64A0-CE42-A36A-D341AFF6A71F}"/>
              </a:ext>
            </a:extLst>
          </p:cNvPr>
          <p:cNvGrpSpPr/>
          <p:nvPr/>
        </p:nvGrpSpPr>
        <p:grpSpPr>
          <a:xfrm>
            <a:off x="1819850" y="5498352"/>
            <a:ext cx="17591556" cy="3294901"/>
            <a:chOff x="-14203374" y="2763626"/>
            <a:chExt cx="36406328" cy="32949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27D644-FE76-364F-9672-89B1F92F41D9}"/>
                </a:ext>
              </a:extLst>
            </p:cNvPr>
            <p:cNvSpPr/>
            <p:nvPr/>
          </p:nvSpPr>
          <p:spPr>
            <a:xfrm>
              <a:off x="1785563" y="4115427"/>
              <a:ext cx="20417391" cy="1943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66A7A1-454A-0644-A83D-49CC5BE1E905}"/>
                </a:ext>
              </a:extLst>
            </p:cNvPr>
            <p:cNvSpPr txBox="1"/>
            <p:nvPr/>
          </p:nvSpPr>
          <p:spPr>
            <a:xfrm>
              <a:off x="-14203374" y="2763626"/>
              <a:ext cx="21465520" cy="1943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2336" tIns="137160" rIns="137160" bIns="137160" numCol="1" spcCol="1270" anchor="ctr" anchorCtr="0">
              <a:noAutofit/>
            </a:bodyPr>
            <a:lstStyle/>
            <a:p>
              <a:pPr lvl="0"/>
              <a:r>
                <a:rPr lang="en-US" sz="5800" b="1" dirty="0">
                  <a:solidFill>
                    <a:srgbClr val="00B7BD"/>
                  </a:solidFill>
                  <a:latin typeface="Avenir Book" charset="0"/>
                  <a:ea typeface="Avenir Book" charset="0"/>
                  <a:cs typeface="Avenir Book" charset="0"/>
                </a:rPr>
                <a:t>47</a:t>
              </a:r>
              <a:r>
                <a:rPr lang="en-US" sz="5400" b="1" dirty="0">
                  <a:solidFill>
                    <a:srgbClr val="00B7BD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4000" b="1" dirty="0">
                  <a:solidFill>
                    <a:srgbClr val="282828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4800" b="1" dirty="0">
                  <a:solidFill>
                    <a:schemeClr val="bg2">
                      <a:lumMod val="50000"/>
                    </a:schemeClr>
                  </a:solidFill>
                  <a:latin typeface="Avenir Roman" panose="02000503020000020003"/>
                  <a:ea typeface="Avenir Book" charset="0"/>
                  <a:cs typeface="Avenir Book" charset="0"/>
                </a:rPr>
                <a:t>million adults worldwide</a:t>
              </a:r>
              <a:endParaRPr lang="en-US" sz="4800" dirty="0">
                <a:solidFill>
                  <a:schemeClr val="bg2">
                    <a:lumMod val="50000"/>
                  </a:schemeClr>
                </a:solidFill>
                <a:latin typeface="Avenir Roman" panose="02000503020000020003"/>
                <a:ea typeface="Avenir Book" charset="0"/>
                <a:cs typeface="Avenir Book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22C13C-BB11-2944-9CA0-6C5BA7144389}"/>
              </a:ext>
            </a:extLst>
          </p:cNvPr>
          <p:cNvGrpSpPr/>
          <p:nvPr/>
        </p:nvGrpSpPr>
        <p:grpSpPr>
          <a:xfrm>
            <a:off x="1630146" y="5886450"/>
            <a:ext cx="21313412" cy="5106148"/>
            <a:chOff x="1479879" y="6837827"/>
            <a:chExt cx="21313412" cy="510614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0A572-9A4E-A449-9D44-C1724F6115B5}"/>
                </a:ext>
              </a:extLst>
            </p:cNvPr>
            <p:cNvSpPr/>
            <p:nvPr/>
          </p:nvSpPr>
          <p:spPr>
            <a:xfrm>
              <a:off x="1479879" y="6837827"/>
              <a:ext cx="21123708" cy="1943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9F78E8-71A4-2646-AE3C-8ED0D99735FE}"/>
                </a:ext>
              </a:extLst>
            </p:cNvPr>
            <p:cNvSpPr txBox="1"/>
            <p:nvPr/>
          </p:nvSpPr>
          <p:spPr>
            <a:xfrm>
              <a:off x="1669583" y="10000875"/>
              <a:ext cx="21123708" cy="1943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2336" tIns="137160" rIns="137160" bIns="137160" numCol="1" spcCol="1270" anchor="ctr" anchorCtr="0">
              <a:noAutofit/>
            </a:bodyPr>
            <a:lstStyle/>
            <a:p>
              <a:pPr marL="0" lvl="0" indent="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800" b="1" kern="1200" dirty="0">
                  <a:solidFill>
                    <a:srgbClr val="00B7BD"/>
                  </a:solidFill>
                  <a:latin typeface="Avenir Book" charset="0"/>
                  <a:ea typeface="Avenir Book" charset="0"/>
                  <a:cs typeface="Avenir Book" charset="0"/>
                </a:rPr>
                <a:t>5</a:t>
              </a:r>
              <a:r>
                <a:rPr lang="en-US" sz="5800" b="1" kern="1200" baseline="30000" dirty="0">
                  <a:solidFill>
                    <a:srgbClr val="00B7BD"/>
                  </a:solidFill>
                  <a:latin typeface="Avenir Book" charset="0"/>
                  <a:ea typeface="Avenir Book" charset="0"/>
                  <a:cs typeface="Avenir Book" charset="0"/>
                </a:rPr>
                <a:t>th</a:t>
              </a:r>
              <a:r>
                <a:rPr lang="en-US" sz="4000" b="1" kern="1200" dirty="0">
                  <a:solidFill>
                    <a:srgbClr val="282828"/>
                  </a:solidFill>
                  <a:latin typeface="Avenir Book" charset="0"/>
                  <a:ea typeface="Avenir Book" charset="0"/>
                  <a:cs typeface="Avenir Book" charset="0"/>
                </a:rPr>
                <a:t> </a:t>
              </a:r>
              <a:r>
                <a:rPr lang="en-US" sz="4800" b="1" kern="1200" dirty="0">
                  <a:solidFill>
                    <a:schemeClr val="bg2">
                      <a:lumMod val="50000"/>
                    </a:schemeClr>
                  </a:solidFill>
                  <a:latin typeface="Avenir Roman" panose="02000503020000020003"/>
                  <a:ea typeface="Avenir Book" charset="0"/>
                  <a:cs typeface="Avenir Book" charset="0"/>
                </a:rPr>
                <a:t>leading cause of death for women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1258304" y="5943986"/>
            <a:ext cx="1308702" cy="1256578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rgbClr val="00B7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1098566" y="9342018"/>
            <a:ext cx="1308702" cy="1256578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rgbClr val="00B7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02776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C5937EA-D8D1-A447-A894-EC21C936D0E2}"/>
              </a:ext>
            </a:extLst>
          </p:cNvPr>
          <p:cNvSpPr/>
          <p:nvPr/>
        </p:nvSpPr>
        <p:spPr>
          <a:xfrm>
            <a:off x="578442" y="3999012"/>
            <a:ext cx="6132066" cy="5887833"/>
          </a:xfrm>
          <a:prstGeom prst="ellipse">
            <a:avLst/>
          </a:prstGeom>
          <a:solidFill>
            <a:srgbClr val="00B7BD"/>
          </a:solidFill>
          <a:ln>
            <a:solidFill>
              <a:srgbClr val="00B7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0170" y="13100409"/>
            <a:ext cx="9966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/>
            <a:r>
              <a:rPr lang="en-US" sz="1600" i="1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</a:rPr>
              <a:t>2018 Alzheimer's Disease Facts and Figures. Alzheimer’s Association </a:t>
            </a:r>
            <a:endParaRPr lang="en-US" altLang="en-US" sz="1600" b="1" i="1" kern="1200" dirty="0">
              <a:solidFill>
                <a:schemeClr val="tx1">
                  <a:lumMod val="75000"/>
                </a:schemeClr>
              </a:solidFill>
              <a:latin typeface="Avenir Roman" panose="02000503020000020003" pitchFamily="2" charset="0"/>
              <a:ea typeface="Avenir Heavy Oblique" charset="0"/>
              <a:cs typeface="Avenir Heavy Oblique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141263" y="6850153"/>
            <a:ext cx="4357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Over Active Bladder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6744" y="6984102"/>
            <a:ext cx="3436936" cy="12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ＭＳ Ｐゴシック" charset="0"/>
                <a:sym typeface="PT Sans"/>
              </a:defRPr>
            </a:lvl1pPr>
            <a:lvl2pPr marL="6397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0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2pPr>
            <a:lvl3pPr marL="9144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DA7A"/>
              </a:buClr>
              <a:buSzTx/>
              <a:buFont typeface="Arial" panose="020B0604020202020204" pitchFamily="34" charset="0"/>
              <a:buChar char="•"/>
              <a:tabLst/>
              <a:defRPr sz="2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3pPr>
            <a:lvl4pPr marL="1279525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4pPr>
            <a:lvl5pPr marL="15541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5pPr>
            <a:lvl6pPr marL="17373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6pPr>
            <a:lvl7pPr marL="201168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7pPr>
            <a:lvl8pPr marL="21945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8pPr>
            <a:lvl9pPr marL="237744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marL="114300" indent="0"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Total AD care  costs in 2018</a:t>
            </a:r>
          </a:p>
        </p:txBody>
      </p:sp>
      <p:sp>
        <p:nvSpPr>
          <p:cNvPr id="15" name="Shape 179"/>
          <p:cNvSpPr/>
          <p:nvPr/>
        </p:nvSpPr>
        <p:spPr>
          <a:xfrm>
            <a:off x="3502219" y="8785283"/>
            <a:ext cx="4029916" cy="3733146"/>
          </a:xfrm>
          <a:prstGeom prst="ellipse">
            <a:avLst/>
          </a:prstGeom>
          <a:solidFill>
            <a:srgbClr val="0070C0"/>
          </a:solidFill>
          <a:ln w="3175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762789" y="10492608"/>
            <a:ext cx="3508775" cy="127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ＭＳ Ｐゴシック" charset="0"/>
                <a:sym typeface="PT Sans"/>
              </a:defRPr>
            </a:lvl1pPr>
            <a:lvl2pPr marL="6397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0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2pPr>
            <a:lvl3pPr marL="9144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DA7A"/>
              </a:buClr>
              <a:buSzTx/>
              <a:buFont typeface="Arial" panose="020B0604020202020204" pitchFamily="34" charset="0"/>
              <a:buChar char="•"/>
              <a:tabLst/>
              <a:defRPr sz="2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3pPr>
            <a:lvl4pPr marL="1279525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4pPr>
            <a:lvl5pPr marL="15541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5pPr>
            <a:lvl6pPr marL="17373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6pPr>
            <a:lvl7pPr marL="201168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7pPr>
            <a:lvl8pPr marL="21945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8pPr>
            <a:lvl9pPr marL="237744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marL="114300" indent="0" algn="ctr">
              <a:buNone/>
            </a:pPr>
            <a:r>
              <a:rPr lang="en-US" altLang="en-US" sz="3600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Out-of-pocket costs</a:t>
            </a:r>
            <a:endParaRPr lang="en-US" altLang="en-US" sz="3200" dirty="0">
              <a:solidFill>
                <a:srgbClr val="FFFFFF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marL="114300" indent="0">
              <a:buNone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E289A-A003-C844-834A-EAB2F6C23FBC}"/>
              </a:ext>
            </a:extLst>
          </p:cNvPr>
          <p:cNvSpPr/>
          <p:nvPr/>
        </p:nvSpPr>
        <p:spPr>
          <a:xfrm>
            <a:off x="920169" y="2531541"/>
            <a:ext cx="21554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ECONOMIC BURDEN OF ALZHEIMER’S DEMENTIA IN U.S.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FB9C287-F6B6-224A-ACE1-141505DAA9EC}"/>
              </a:ext>
            </a:extLst>
          </p:cNvPr>
          <p:cNvSpPr txBox="1">
            <a:spLocks/>
          </p:cNvSpPr>
          <p:nvPr/>
        </p:nvSpPr>
        <p:spPr bwMode="auto">
          <a:xfrm>
            <a:off x="1672104" y="5673860"/>
            <a:ext cx="3751576" cy="13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ＭＳ Ｐゴシック" charset="0"/>
                <a:sym typeface="PT Sans"/>
              </a:defRPr>
            </a:lvl1pPr>
            <a:lvl2pPr marL="6397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0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2pPr>
            <a:lvl3pPr marL="9144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DA7A"/>
              </a:buClr>
              <a:buSzTx/>
              <a:buFont typeface="Arial" panose="020B0604020202020204" pitchFamily="34" charset="0"/>
              <a:buChar char="•"/>
              <a:tabLst/>
              <a:defRPr sz="2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3pPr>
            <a:lvl4pPr marL="1279525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4pPr>
            <a:lvl5pPr marL="15541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5pPr>
            <a:lvl6pPr marL="17373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6pPr>
            <a:lvl7pPr marL="201168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7pPr>
            <a:lvl8pPr marL="21945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8pPr>
            <a:lvl9pPr marL="237744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marL="114300" indent="0">
              <a:buNone/>
            </a:pPr>
            <a:r>
              <a:rPr lang="en-US" altLang="en-US" sz="8800" b="1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$277B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F168-FC6D-1A4C-A191-B01155508CA5}"/>
              </a:ext>
            </a:extLst>
          </p:cNvPr>
          <p:cNvSpPr txBox="1"/>
          <p:nvPr/>
        </p:nvSpPr>
        <p:spPr>
          <a:xfrm>
            <a:off x="4565489" y="9600120"/>
            <a:ext cx="1903376" cy="9079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r>
              <a:rPr lang="en-US" altLang="en-US" sz="5400" b="1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$60B</a:t>
            </a:r>
          </a:p>
        </p:txBody>
      </p:sp>
      <p:sp>
        <p:nvSpPr>
          <p:cNvPr id="35" name="Shape 179">
            <a:extLst>
              <a:ext uri="{FF2B5EF4-FFF2-40B4-BE49-F238E27FC236}">
                <a16:creationId xmlns:a16="http://schemas.microsoft.com/office/drawing/2014/main" id="{F64A5512-096A-FF49-91C5-EFF196F4F750}"/>
              </a:ext>
            </a:extLst>
          </p:cNvPr>
          <p:cNvSpPr/>
          <p:nvPr/>
        </p:nvSpPr>
        <p:spPr>
          <a:xfrm>
            <a:off x="5956271" y="4445342"/>
            <a:ext cx="5175582" cy="4794443"/>
          </a:xfrm>
          <a:prstGeom prst="ellipse">
            <a:avLst/>
          </a:prstGeom>
          <a:solidFill>
            <a:srgbClr val="0070C0"/>
          </a:solidFill>
          <a:ln w="3175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6D975A8-DE15-224E-9830-E0DB6BB06E0E}"/>
              </a:ext>
            </a:extLst>
          </p:cNvPr>
          <p:cNvSpPr txBox="1">
            <a:spLocks/>
          </p:cNvSpPr>
          <p:nvPr/>
        </p:nvSpPr>
        <p:spPr bwMode="auto">
          <a:xfrm>
            <a:off x="6714514" y="6599246"/>
            <a:ext cx="3659096" cy="16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ＭＳ Ｐゴシック" charset="0"/>
                <a:sym typeface="PT Sans"/>
              </a:defRPr>
            </a:lvl1pPr>
            <a:lvl2pPr marL="6397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0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2pPr>
            <a:lvl3pPr marL="9144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DA7A"/>
              </a:buClr>
              <a:buSzTx/>
              <a:buFont typeface="Arial" panose="020B0604020202020204" pitchFamily="34" charset="0"/>
              <a:buChar char="•"/>
              <a:tabLst/>
              <a:defRPr sz="2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3pPr>
            <a:lvl4pPr marL="1279525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4pPr>
            <a:lvl5pPr marL="15541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5pPr>
            <a:lvl6pPr marL="17373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6pPr>
            <a:lvl7pPr marL="201168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7pPr>
            <a:lvl8pPr marL="21945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8pPr>
            <a:lvl9pPr marL="237744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marL="114300" indent="0" algn="ctr">
              <a:buNone/>
            </a:pPr>
            <a:r>
              <a:rPr lang="en-US" altLang="en-US" sz="3600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Covered by Medicare and Medicaid</a:t>
            </a:r>
            <a:endParaRPr lang="en-US" altLang="en-US" sz="3200" dirty="0">
              <a:solidFill>
                <a:srgbClr val="FFFFFF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marL="114300" indent="0">
              <a:buNone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F22643-BD60-FB47-ACE8-78D0B5C35E08}"/>
              </a:ext>
            </a:extLst>
          </p:cNvPr>
          <p:cNvSpPr txBox="1"/>
          <p:nvPr/>
        </p:nvSpPr>
        <p:spPr>
          <a:xfrm>
            <a:off x="7040735" y="5506639"/>
            <a:ext cx="2980160" cy="10926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r>
              <a:rPr lang="en-US" altLang="en-US" sz="6600" b="1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$186B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1FE6D8-C844-734E-9AFA-1D82178640D6}"/>
              </a:ext>
            </a:extLst>
          </p:cNvPr>
          <p:cNvSpPr/>
          <p:nvPr/>
        </p:nvSpPr>
        <p:spPr>
          <a:xfrm>
            <a:off x="14248570" y="3682011"/>
            <a:ext cx="7750181" cy="7441500"/>
          </a:xfrm>
          <a:prstGeom prst="ellipse">
            <a:avLst/>
          </a:prstGeom>
          <a:solidFill>
            <a:srgbClr val="00B7BD"/>
          </a:solidFill>
          <a:ln>
            <a:solidFill>
              <a:srgbClr val="00B7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B92EEA3-AE72-AB4F-B891-E4BB3029E49F}"/>
              </a:ext>
            </a:extLst>
          </p:cNvPr>
          <p:cNvSpPr txBox="1">
            <a:spLocks/>
          </p:cNvSpPr>
          <p:nvPr/>
        </p:nvSpPr>
        <p:spPr bwMode="auto">
          <a:xfrm>
            <a:off x="16088982" y="7430233"/>
            <a:ext cx="4262700" cy="158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ＭＳ Ｐゴシック" charset="0"/>
                <a:sym typeface="PT Sans"/>
              </a:defRPr>
            </a:lvl1pPr>
            <a:lvl2pPr marL="6397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0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2pPr>
            <a:lvl3pPr marL="9144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DA7A"/>
              </a:buClr>
              <a:buSzTx/>
              <a:buFont typeface="Arial" panose="020B0604020202020204" pitchFamily="34" charset="0"/>
              <a:buChar char="•"/>
              <a:tabLst/>
              <a:defRPr sz="2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3pPr>
            <a:lvl4pPr marL="1279525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4pPr>
            <a:lvl5pPr marL="15541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5pPr>
            <a:lvl6pPr marL="17373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6pPr>
            <a:lvl7pPr marL="201168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7pPr>
            <a:lvl8pPr marL="21945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8pPr>
            <a:lvl9pPr marL="237744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marL="114300" indent="0"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Total cumulative costs by 2050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E994752D-CDC2-AE40-8D8F-F8670C3FA9EE}"/>
              </a:ext>
            </a:extLst>
          </p:cNvPr>
          <p:cNvSpPr txBox="1">
            <a:spLocks/>
          </p:cNvSpPr>
          <p:nvPr/>
        </p:nvSpPr>
        <p:spPr bwMode="auto">
          <a:xfrm>
            <a:off x="15945820" y="5661817"/>
            <a:ext cx="4264052" cy="195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ＭＳ Ｐゴシック" charset="0"/>
                <a:sym typeface="PT Sans"/>
              </a:defRPr>
            </a:lvl1pPr>
            <a:lvl2pPr marL="6397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0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2pPr>
            <a:lvl3pPr marL="9144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DA7A"/>
              </a:buClr>
              <a:buSzTx/>
              <a:buFont typeface="Arial" panose="020B0604020202020204" pitchFamily="34" charset="0"/>
              <a:buChar char="•"/>
              <a:tabLst/>
              <a:defRPr sz="2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3pPr>
            <a:lvl4pPr marL="1279525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4pPr>
            <a:lvl5pPr marL="15541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5pPr>
            <a:lvl6pPr marL="17373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6pPr>
            <a:lvl7pPr marL="201168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7pPr>
            <a:lvl8pPr marL="21945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8pPr>
            <a:lvl9pPr marL="237744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marL="114300" indent="0">
              <a:buNone/>
            </a:pPr>
            <a:r>
              <a:rPr lang="en-US" altLang="en-US" sz="11500" b="1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$20T</a:t>
            </a:r>
          </a:p>
        </p:txBody>
      </p:sp>
      <p:sp>
        <p:nvSpPr>
          <p:cNvPr id="47" name="Shape 179">
            <a:extLst>
              <a:ext uri="{FF2B5EF4-FFF2-40B4-BE49-F238E27FC236}">
                <a16:creationId xmlns:a16="http://schemas.microsoft.com/office/drawing/2014/main" id="{9E4AF342-B874-254C-B1E5-4BF44EF0EEB2}"/>
              </a:ext>
            </a:extLst>
          </p:cNvPr>
          <p:cNvSpPr/>
          <p:nvPr/>
        </p:nvSpPr>
        <p:spPr>
          <a:xfrm>
            <a:off x="16602334" y="8920739"/>
            <a:ext cx="4846357" cy="4489463"/>
          </a:xfrm>
          <a:prstGeom prst="ellipse">
            <a:avLst/>
          </a:prstGeom>
          <a:solidFill>
            <a:srgbClr val="0070C0"/>
          </a:solidFill>
          <a:ln w="3175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A522FDF-2E5F-2646-A869-E341C450B1C4}"/>
              </a:ext>
            </a:extLst>
          </p:cNvPr>
          <p:cNvSpPr txBox="1">
            <a:spLocks/>
          </p:cNvSpPr>
          <p:nvPr/>
        </p:nvSpPr>
        <p:spPr bwMode="auto">
          <a:xfrm>
            <a:off x="17264018" y="10833786"/>
            <a:ext cx="3508775" cy="127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ＭＳ Ｐゴシック" charset="0"/>
                <a:sym typeface="PT Sans"/>
              </a:defRPr>
            </a:lvl1pPr>
            <a:lvl2pPr marL="6397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0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2pPr>
            <a:lvl3pPr marL="9144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DA7A"/>
              </a:buClr>
              <a:buSzTx/>
              <a:buFont typeface="Arial" panose="020B0604020202020204" pitchFamily="34" charset="0"/>
              <a:buChar char="•"/>
              <a:tabLst/>
              <a:defRPr sz="2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3pPr>
            <a:lvl4pPr marL="1279525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4pPr>
            <a:lvl5pPr marL="15541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5pPr>
            <a:lvl6pPr marL="17373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6pPr>
            <a:lvl7pPr marL="201168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7pPr>
            <a:lvl8pPr marL="21945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8pPr>
            <a:lvl9pPr marL="237744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marL="114300" indent="0" algn="ctr">
              <a:buNone/>
            </a:pPr>
            <a:r>
              <a:rPr lang="en-US" altLang="en-US" sz="3600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in Medicare and Medicaid</a:t>
            </a:r>
            <a:endParaRPr lang="en-US" altLang="en-US" sz="3200" dirty="0">
              <a:solidFill>
                <a:srgbClr val="FFFFFF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marL="114300" indent="0">
              <a:buNone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466074-D2D1-7E47-AB73-E00F5CF4BF17}"/>
              </a:ext>
            </a:extLst>
          </p:cNvPr>
          <p:cNvSpPr txBox="1"/>
          <p:nvPr/>
        </p:nvSpPr>
        <p:spPr>
          <a:xfrm>
            <a:off x="17926807" y="9971968"/>
            <a:ext cx="2101278" cy="100027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r>
              <a:rPr lang="en-US" altLang="en-US" sz="6000" b="1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$15T</a:t>
            </a:r>
          </a:p>
        </p:txBody>
      </p:sp>
      <p:sp>
        <p:nvSpPr>
          <p:cNvPr id="50" name="Shape 179">
            <a:extLst>
              <a:ext uri="{FF2B5EF4-FFF2-40B4-BE49-F238E27FC236}">
                <a16:creationId xmlns:a16="http://schemas.microsoft.com/office/drawing/2014/main" id="{FD7D1F1E-6290-C04D-BE58-4CF12BCD0276}"/>
              </a:ext>
            </a:extLst>
          </p:cNvPr>
          <p:cNvSpPr/>
          <p:nvPr/>
        </p:nvSpPr>
        <p:spPr>
          <a:xfrm>
            <a:off x="9572073" y="8481886"/>
            <a:ext cx="5175582" cy="4794443"/>
          </a:xfrm>
          <a:prstGeom prst="ellipse">
            <a:avLst/>
          </a:prstGeom>
          <a:solidFill>
            <a:srgbClr val="0070C0"/>
          </a:solidFill>
          <a:ln w="3175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53B84A3-9EAB-0D45-AD61-DC272B4AE338}"/>
              </a:ext>
            </a:extLst>
          </p:cNvPr>
          <p:cNvSpPr txBox="1">
            <a:spLocks/>
          </p:cNvSpPr>
          <p:nvPr/>
        </p:nvSpPr>
        <p:spPr bwMode="auto">
          <a:xfrm>
            <a:off x="10330316" y="10766420"/>
            <a:ext cx="3659096" cy="16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ＭＳ Ｐゴシック" charset="0"/>
                <a:sym typeface="PT Sans"/>
              </a:defRPr>
            </a:lvl1pPr>
            <a:lvl2pPr marL="6397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0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2pPr>
            <a:lvl3pPr marL="914400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DA7A"/>
              </a:buClr>
              <a:buSzTx/>
              <a:buFont typeface="Arial" panose="020B0604020202020204" pitchFamily="34" charset="0"/>
              <a:buChar char="•"/>
              <a:tabLst/>
              <a:defRPr sz="2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3pPr>
            <a:lvl4pPr marL="1279525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4pPr>
            <a:lvl5pPr marL="1554163" marR="0" indent="-228600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8472"/>
              </a:buClr>
              <a:buSzTx/>
              <a:buFont typeface="Arial" panose="020B0604020202020204" pitchFamily="34" charset="0"/>
              <a:buChar char="•"/>
              <a:tabLst/>
              <a:defRPr sz="16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MS PGothic" panose="020B0600070205080204" pitchFamily="34" charset="-128"/>
                <a:cs typeface="+mn-cs"/>
                <a:sym typeface="PT Sans"/>
              </a:defRPr>
            </a:lvl5pPr>
            <a:lvl6pPr marL="17373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6pPr>
            <a:lvl7pPr marL="201168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7pPr>
            <a:lvl8pPr marL="219456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8pPr>
            <a:lvl9pPr marL="2377440" marR="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Char char="•"/>
              <a:tabLst/>
              <a:defRPr sz="1400" b="0" i="0" u="none" strike="noStrike" kern="1200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marL="114300" indent="0" algn="ctr">
              <a:buNone/>
            </a:pPr>
            <a:r>
              <a:rPr lang="en-US" altLang="en-US" sz="3600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Lifetime cost for individual</a:t>
            </a:r>
            <a:endParaRPr lang="en-US" altLang="en-US" sz="3200" dirty="0">
              <a:solidFill>
                <a:srgbClr val="FFFFFF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marL="114300" indent="0">
              <a:buNone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E63F1D-0F58-844E-9E86-740A036A6396}"/>
              </a:ext>
            </a:extLst>
          </p:cNvPr>
          <p:cNvSpPr txBox="1"/>
          <p:nvPr/>
        </p:nvSpPr>
        <p:spPr>
          <a:xfrm>
            <a:off x="10172426" y="9747994"/>
            <a:ext cx="3974875" cy="10926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r>
              <a:rPr lang="en-US" altLang="en-US" sz="6600" b="1" dirty="0">
                <a:solidFill>
                  <a:srgbClr val="FFFFFF"/>
                </a:solidFill>
                <a:latin typeface="Avenir Heavy" charset="0"/>
                <a:ea typeface="Avenir Heavy" charset="0"/>
                <a:cs typeface="Avenir Heavy" charset="0"/>
              </a:rPr>
              <a:t>$341,840</a:t>
            </a:r>
          </a:p>
        </p:txBody>
      </p:sp>
    </p:spTree>
    <p:extLst>
      <p:ext uri="{BB962C8B-B14F-4D97-AF65-F5344CB8AC3E}">
        <p14:creationId xmlns:p14="http://schemas.microsoft.com/office/powerpoint/2010/main" val="31583798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458" y="2758336"/>
            <a:ext cx="17059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6000" b="1" dirty="0">
                <a:solidFill>
                  <a:srgbClr val="00B7BD"/>
                </a:solidFill>
                <a:latin typeface="Avenir Book" charset="0"/>
                <a:ea typeface="Avenir Book" charset="0"/>
                <a:cs typeface="Avenir Book" charset="0"/>
              </a:rPr>
              <a:t>NEW REVIEW OF CLINICAL RESEARCH</a:t>
            </a:r>
            <a:endParaRPr lang="en-US" altLang="en-US" sz="6000" b="1" dirty="0">
              <a:solidFill>
                <a:srgbClr val="00B7BD"/>
              </a:solidFill>
              <a:latin typeface="Avenir Book" charset="0"/>
              <a:ea typeface="Avenir Book" charset="0"/>
              <a:cs typeface="Avenir Book" charset="0"/>
              <a:sym typeface="Signik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32" t="29733" r="6967" b="8756"/>
          <a:stretch/>
        </p:blipFill>
        <p:spPr>
          <a:xfrm>
            <a:off x="1380458" y="4190287"/>
            <a:ext cx="18461401" cy="7677458"/>
          </a:xfrm>
          <a:prstGeom prst="rect">
            <a:avLst/>
          </a:prstGeom>
          <a:ln>
            <a:solidFill>
              <a:srgbClr val="282828"/>
            </a:solidFill>
          </a:ln>
        </p:spPr>
      </p:pic>
    </p:spTree>
    <p:extLst>
      <p:ext uri="{BB962C8B-B14F-4D97-AF65-F5344CB8AC3E}">
        <p14:creationId xmlns:p14="http://schemas.microsoft.com/office/powerpoint/2010/main" val="19622169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48A0E-A6F9-A44C-AED6-FACF32E07C81}"/>
              </a:ext>
            </a:extLst>
          </p:cNvPr>
          <p:cNvGrpSpPr/>
          <p:nvPr/>
        </p:nvGrpSpPr>
        <p:grpSpPr>
          <a:xfrm rot="19044351">
            <a:off x="8135370" y="95623"/>
            <a:ext cx="14508294" cy="13785688"/>
            <a:chOff x="1704862" y="-1263194"/>
            <a:chExt cx="17511594" cy="1663940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FBE1AA-A355-5B4C-B369-48AD55403415}"/>
                </a:ext>
              </a:extLst>
            </p:cNvPr>
            <p:cNvGrpSpPr/>
            <p:nvPr/>
          </p:nvGrpSpPr>
          <p:grpSpPr>
            <a:xfrm>
              <a:off x="6645934" y="5112043"/>
              <a:ext cx="6847258" cy="10264168"/>
              <a:chOff x="6645934" y="5112043"/>
              <a:chExt cx="6847258" cy="1026416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98FD8E-D445-2046-ACDE-17CBE76FC05E}"/>
                  </a:ext>
                </a:extLst>
              </p:cNvPr>
              <p:cNvSpPr/>
              <p:nvPr/>
            </p:nvSpPr>
            <p:spPr>
              <a:xfrm>
                <a:off x="6645934" y="5112043"/>
                <a:ext cx="6847258" cy="10264168"/>
              </a:xfrm>
              <a:prstGeom prst="ellipse">
                <a:avLst/>
              </a:prstGeom>
              <a:solidFill>
                <a:srgbClr val="A80000">
                  <a:alpha val="47843"/>
                </a:srgb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en-US" sz="3000" dirty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B82AD-6ECD-3346-8EFA-823B51986420}"/>
                  </a:ext>
                </a:extLst>
              </p:cNvPr>
              <p:cNvSpPr txBox="1"/>
              <p:nvPr/>
            </p:nvSpPr>
            <p:spPr>
              <a:xfrm rot="2555649">
                <a:off x="7663113" y="11202519"/>
                <a:ext cx="4564185" cy="306477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FFFF"/>
                    </a:solidFill>
                    <a:latin typeface="Avenir Roman" panose="02000503020000020003" pitchFamily="2" charset="0"/>
                  </a:rPr>
                  <a:t>Epidemiology, socioeconomic, and lifestyle factors</a:t>
                </a: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1F1B5F-EA36-8F41-AB9E-4A4E761A4EF1}"/>
                </a:ext>
              </a:extLst>
            </p:cNvPr>
            <p:cNvSpPr/>
            <p:nvPr/>
          </p:nvSpPr>
          <p:spPr>
            <a:xfrm>
              <a:off x="1704862" y="3863236"/>
              <a:ext cx="9934006" cy="6868877"/>
            </a:xfrm>
            <a:prstGeom prst="ellipse">
              <a:avLst/>
            </a:prstGeom>
            <a:solidFill>
              <a:srgbClr val="002060">
                <a:alpha val="48000"/>
              </a:srgbClr>
            </a:solidFill>
            <a:ln w="3175">
              <a:miter lim="400000"/>
            </a:ln>
          </p:spPr>
          <p:txBody>
            <a:bodyPr lIns="38100" tIns="38100" rIns="38100" bIns="38100" rtlCol="0" anchor="ctr"/>
            <a:lstStyle/>
            <a:p>
              <a:pPr algn="ctr"/>
              <a:endParaRPr lang="en-US" sz="3000" b="1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0BEE9A9-B04B-8E46-A57E-7D3B00B2EDA4}"/>
                </a:ext>
              </a:extLst>
            </p:cNvPr>
            <p:cNvGrpSpPr/>
            <p:nvPr/>
          </p:nvGrpSpPr>
          <p:grpSpPr>
            <a:xfrm>
              <a:off x="6449145" y="-1263194"/>
              <a:ext cx="6778381" cy="10294456"/>
              <a:chOff x="6449145" y="-1263194"/>
              <a:chExt cx="6778381" cy="1029445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448197D-7370-E741-AB19-C4AF25C1739C}"/>
                  </a:ext>
                </a:extLst>
              </p:cNvPr>
              <p:cNvSpPr/>
              <p:nvPr/>
            </p:nvSpPr>
            <p:spPr>
              <a:xfrm>
                <a:off x="6449145" y="-1263194"/>
                <a:ext cx="6778381" cy="10294456"/>
              </a:xfrm>
              <a:prstGeom prst="ellipse">
                <a:avLst/>
              </a:prstGeom>
              <a:solidFill>
                <a:srgbClr val="0076CA">
                  <a:alpha val="47843"/>
                </a:srgb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en-US" sz="3000" dirty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31947A-F3DE-3941-BA39-2BA03F6838DA}"/>
                  </a:ext>
                </a:extLst>
              </p:cNvPr>
              <p:cNvSpPr txBox="1"/>
              <p:nvPr/>
            </p:nvSpPr>
            <p:spPr>
              <a:xfrm rot="2555649">
                <a:off x="7924100" y="843584"/>
                <a:ext cx="4730635" cy="2321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FFFF"/>
                    </a:solidFill>
                    <a:latin typeface="Avenir Roman" panose="02000503020000020003" pitchFamily="2" charset="0"/>
                  </a:rPr>
                  <a:t>Clinical diagnostics and therapeutics 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A3C1B2-3767-6247-9453-2AF26309AB7C}"/>
                </a:ext>
              </a:extLst>
            </p:cNvPr>
            <p:cNvGrpSpPr/>
            <p:nvPr/>
          </p:nvGrpSpPr>
          <p:grpSpPr>
            <a:xfrm>
              <a:off x="9167154" y="3886076"/>
              <a:ext cx="10049302" cy="6948013"/>
              <a:chOff x="9167154" y="3886076"/>
              <a:chExt cx="10049302" cy="694801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089EBA-3F43-954D-88F9-0FD7E7CA9847}"/>
                  </a:ext>
                </a:extLst>
              </p:cNvPr>
              <p:cNvSpPr/>
              <p:nvPr/>
            </p:nvSpPr>
            <p:spPr>
              <a:xfrm>
                <a:off x="9167154" y="3886076"/>
                <a:ext cx="10049302" cy="6948013"/>
              </a:xfrm>
              <a:prstGeom prst="ellipse">
                <a:avLst/>
              </a:prstGeom>
              <a:solidFill>
                <a:srgbClr val="00B7BD">
                  <a:alpha val="48000"/>
                </a:srgb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en-US" sz="3000" dirty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583B9-5F13-9641-8E45-7126D2F14EC5}"/>
                  </a:ext>
                </a:extLst>
              </p:cNvPr>
              <p:cNvSpPr txBox="1"/>
              <p:nvPr/>
            </p:nvSpPr>
            <p:spPr>
              <a:xfrm rot="2555649">
                <a:off x="12653546" y="6172570"/>
                <a:ext cx="6157524" cy="157882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FFFF"/>
                    </a:solidFill>
                    <a:latin typeface="Avenir Roman" panose="02000503020000020003" pitchFamily="2" charset="0"/>
                  </a:rPr>
                  <a:t>Neurodevelopment and genes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Roman" panose="02000503020000020003" pitchFamily="2" charset="0"/>
                  <a:sym typeface="PT San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3C45663-2612-6544-8FC6-C51820835038}"/>
              </a:ext>
            </a:extLst>
          </p:cNvPr>
          <p:cNvSpPr txBox="1"/>
          <p:nvPr/>
        </p:nvSpPr>
        <p:spPr>
          <a:xfrm>
            <a:off x="587638" y="2728946"/>
            <a:ext cx="7895137" cy="99257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venir Roman" panose="02000503020000020003" pitchFamily="2" charset="0"/>
                <a:sym typeface="PT Sans"/>
              </a:rPr>
              <a:t>The AD Network prioritized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venir Roman" panose="02000503020000020003" pitchFamily="2" charset="0"/>
                <a:sym typeface="PT Sans"/>
              </a:rPr>
              <a:t>12 areas for 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Avenir Roman" panose="02000503020000020003" pitchFamily="2" charset="0"/>
                <a:sym typeface="PT Sans"/>
              </a:rPr>
              <a:t>future research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in the following categories</a:t>
            </a: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Avenir Roman" panose="02000503020000020003" pitchFamily="2" charset="0"/>
              </a:rPr>
              <a:t>: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/>
            </a: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</a:b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b="1" dirty="0">
                <a:solidFill>
                  <a:srgbClr val="002060"/>
                </a:solidFill>
                <a:latin typeface="Avenir Roman" panose="02000503020000020003" pitchFamily="2" charset="0"/>
              </a:rPr>
              <a:t>disease mechanisms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venir Roman" panose="02000503020000020003" pitchFamily="2" charset="0"/>
                <a:sym typeface="PT Sans"/>
              </a:rPr>
              <a:t>clinical </a:t>
            </a:r>
            <a:r>
              <a:rPr lang="en-US" sz="4000" b="1" dirty="0">
                <a:solidFill>
                  <a:srgbClr val="0070C0"/>
                </a:solidFill>
                <a:latin typeface="Avenir Roman" panose="02000503020000020003" pitchFamily="2" charset="0"/>
              </a:rPr>
              <a:t>diagnostics and therapeutics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venir Roman" panose="02000503020000020003" pitchFamily="2" charset="0"/>
              <a:sym typeface="PT Sans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C4C8"/>
                </a:solidFill>
                <a:effectLst/>
                <a:uFillTx/>
                <a:latin typeface="Avenir Roman" panose="02000503020000020003" pitchFamily="2" charset="0"/>
                <a:sym typeface="PT Sans"/>
              </a:rPr>
              <a:t>neurodevelopment and genetic risks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A80000"/>
                </a:solidFill>
                <a:effectLst/>
                <a:uFillTx/>
                <a:latin typeface="Avenir Roman" panose="02000503020000020003" pitchFamily="2" charset="0"/>
                <a:sym typeface="PT Sans"/>
              </a:rPr>
              <a:t>epidemiology, socioeconomic, and lifestyle factors 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A80000"/>
              </a:solidFill>
              <a:effectLst/>
              <a:uFillTx/>
              <a:latin typeface="Avenir Roman" panose="02000503020000020003" pitchFamily="2" charset="0"/>
              <a:sym typeface="PT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>
              <a:solidFill>
                <a:schemeClr val="bg2">
                  <a:lumMod val="50000"/>
                </a:schemeClr>
              </a:solidFill>
              <a:latin typeface="Avenir Roman" panose="02000503020000020003" pitchFamily="2" charset="0"/>
            </a:endParaRPr>
          </a:p>
          <a:p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venir Roman" panose="02000503020000020003" pitchFamily="2" charset="0"/>
                <a:sym typeface="PT Sans"/>
              </a:rPr>
              <a:t>These areas directly affect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future progress in </a:t>
            </a:r>
            <a:r>
              <a:rPr lang="en-US" sz="4000" b="1" dirty="0">
                <a:solidFill>
                  <a:srgbClr val="282828"/>
                </a:solidFill>
                <a:latin typeface="Avenir Roman" panose="02000503020000020003" pitchFamily="2" charset="0"/>
              </a:rPr>
              <a:t>prevention, treatment, clinical trial design, and public policy.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282828"/>
              </a:solidFill>
              <a:effectLst/>
              <a:uFillTx/>
              <a:latin typeface="Avenir Roman" panose="02000503020000020003" pitchFamily="2" charset="0"/>
              <a:sym typeface="PT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71856" y="9499117"/>
            <a:ext cx="3801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Avenir Roman" panose="02000503020000020003" pitchFamily="2" charset="0"/>
              </a:rPr>
              <a:t>Disease mechanisms</a:t>
            </a:r>
            <a:endParaRPr lang="en-US" sz="4400" dirty="0">
              <a:solidFill>
                <a:srgbClr val="FFFFFF"/>
              </a:solidFill>
              <a:latin typeface="Avenir Roman" panose="02000503020000020003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A12896-9056-BC42-AB42-E04322F6C79E}"/>
              </a:ext>
            </a:extLst>
          </p:cNvPr>
          <p:cNvSpPr txBox="1"/>
          <p:nvPr/>
        </p:nvSpPr>
        <p:spPr>
          <a:xfrm>
            <a:off x="13504593" y="6318061"/>
            <a:ext cx="3780091" cy="19236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venir Roman" panose="02000503020000020003" pitchFamily="2" charset="0"/>
              </a:rPr>
              <a:t>Sex- and </a:t>
            </a:r>
          </a:p>
          <a:p>
            <a:pPr algn="ctr"/>
            <a:r>
              <a:rPr lang="en-US" sz="4000" b="1" dirty="0">
                <a:solidFill>
                  <a:srgbClr val="FFFFFF"/>
                </a:solidFill>
                <a:latin typeface="Avenir Roman" panose="02000503020000020003" pitchFamily="2" charset="0"/>
              </a:rPr>
              <a:t>gender-</a:t>
            </a:r>
            <a:endParaRPr lang="en-US" sz="4000" dirty="0">
              <a:solidFill>
                <a:srgbClr val="FFFFFF"/>
              </a:solidFill>
              <a:latin typeface="Avenir Roman" panose="02000503020000020003" pitchFamily="2" charset="0"/>
            </a:endParaRPr>
          </a:p>
          <a:p>
            <a:pPr algn="ctr"/>
            <a:r>
              <a:rPr lang="en-US" sz="4000" b="1" dirty="0">
                <a:solidFill>
                  <a:srgbClr val="FFFFFF"/>
                </a:solidFill>
                <a:latin typeface="Avenir Roman" panose="02000503020000020003" pitchFamily="2" charset="0"/>
              </a:rPr>
              <a:t>specific risks</a:t>
            </a:r>
          </a:p>
        </p:txBody>
      </p:sp>
    </p:spTree>
    <p:extLst>
      <p:ext uri="{BB962C8B-B14F-4D97-AF65-F5344CB8AC3E}">
        <p14:creationId xmlns:p14="http://schemas.microsoft.com/office/powerpoint/2010/main" val="3736142793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727574"/>
      </a:dk1>
      <a:lt1>
        <a:srgbClr val="75023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3175">
          <a:miter lim="400000"/>
        </a:ln>
      </a:spPr>
      <a:bodyPr lIns="38100" tIns="38100" rIns="38100" bIns="38100" anchor="ctr"/>
      <a:lstStyle>
        <a:defPPr algn="ctr">
          <a:defRPr sz="3000">
            <a:solidFill>
              <a:srgbClr val="FFFFFF"/>
            </a:solidFill>
            <a:latin typeface="Helvetica Light"/>
            <a:ea typeface="Helvetica Light"/>
            <a:cs typeface="Helvetica Light"/>
            <a:sym typeface="Helvetica Light"/>
          </a:defRPr>
        </a:defPPr>
      </a:lst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24481</TotalTime>
  <Words>3561</Words>
  <Application>Microsoft Office PowerPoint</Application>
  <PresentationFormat>Custom</PresentationFormat>
  <Paragraphs>272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MS PGothic</vt:lpstr>
      <vt:lpstr>MS PGothic</vt:lpstr>
      <vt:lpstr>Arial</vt:lpstr>
      <vt:lpstr>Avenir Book</vt:lpstr>
      <vt:lpstr>Avenir Heavy</vt:lpstr>
      <vt:lpstr>Avenir Heavy Oblique</vt:lpstr>
      <vt:lpstr>Avenir Roman</vt:lpstr>
      <vt:lpstr>Calibri</vt:lpstr>
      <vt:lpstr>Century Gothic</vt:lpstr>
      <vt:lpstr>Courier New</vt:lpstr>
      <vt:lpstr>Helvetica Light</vt:lpstr>
      <vt:lpstr>Helvetica Neue</vt:lpstr>
      <vt:lpstr>Montserrat-Regular</vt:lpstr>
      <vt:lpstr>PT Sans</vt:lpstr>
      <vt:lpstr>Roboto Regular</vt:lpstr>
      <vt:lpstr>Signika</vt:lpstr>
      <vt:lpstr>Times New Roman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Nebel</dc:creator>
  <cp:lastModifiedBy>Rebecca Nebel</cp:lastModifiedBy>
  <cp:revision>235</cp:revision>
  <cp:lastPrinted>2018-05-24T12:46:43Z</cp:lastPrinted>
  <dcterms:modified xsi:type="dcterms:W3CDTF">2018-06-05T13:47:12Z</dcterms:modified>
</cp:coreProperties>
</file>